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57" r:id="rId3"/>
    <p:sldId id="258" r:id="rId4"/>
    <p:sldId id="326" r:id="rId5"/>
    <p:sldId id="327" r:id="rId6"/>
    <p:sldId id="325" r:id="rId7"/>
    <p:sldId id="271" r:id="rId8"/>
    <p:sldId id="309" r:id="rId9"/>
    <p:sldId id="310" r:id="rId10"/>
    <p:sldId id="308" r:id="rId11"/>
    <p:sldId id="262" r:id="rId12"/>
    <p:sldId id="294" r:id="rId13"/>
    <p:sldId id="295" r:id="rId14"/>
    <p:sldId id="296" r:id="rId15"/>
    <p:sldId id="302" r:id="rId16"/>
    <p:sldId id="307" r:id="rId17"/>
    <p:sldId id="305" r:id="rId18"/>
    <p:sldId id="297" r:id="rId19"/>
    <p:sldId id="259" r:id="rId20"/>
    <p:sldId id="300" r:id="rId21"/>
    <p:sldId id="299" r:id="rId22"/>
    <p:sldId id="323" r:id="rId23"/>
    <p:sldId id="329" r:id="rId24"/>
    <p:sldId id="315" r:id="rId25"/>
    <p:sldId id="314" r:id="rId26"/>
    <p:sldId id="317" r:id="rId27"/>
    <p:sldId id="316" r:id="rId28"/>
    <p:sldId id="318" r:id="rId29"/>
    <p:sldId id="319" r:id="rId30"/>
    <p:sldId id="320" r:id="rId31"/>
    <p:sldId id="321" r:id="rId32"/>
    <p:sldId id="322" r:id="rId33"/>
    <p:sldId id="328" r:id="rId34"/>
    <p:sldId id="311" r:id="rId35"/>
    <p:sldId id="312" r:id="rId36"/>
    <p:sldId id="313" r:id="rId37"/>
    <p:sldId id="261" r:id="rId38"/>
  </p:sldIdLst>
  <p:sldSz cx="9144000" cy="5143500" type="screen16x9"/>
  <p:notesSz cx="6858000" cy="9144000"/>
  <p:embeddedFontLst>
    <p:embeddedFont>
      <p:font typeface="Bree Serif" panose="020B0604020202020204" charset="0"/>
      <p:regular r:id="rId40"/>
    </p:embeddedFont>
    <p:embeddedFont>
      <p:font typeface="Didact Gothic" panose="00000500000000000000" pitchFamily="2" charset="0"/>
      <p:regular r:id="rId41"/>
    </p:embeddedFont>
    <p:embeddedFont>
      <p:font typeface="Roboto Black" panose="02000000000000000000" pitchFamily="2" charset="0"/>
      <p:bold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Mono Thin" panose="00000009000000000000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7E92"/>
    <a:srgbClr val="48FFD5"/>
    <a:srgbClr val="052541"/>
    <a:srgbClr val="869FB2"/>
    <a:srgbClr val="05223C"/>
    <a:srgbClr val="5F7D95"/>
    <a:srgbClr val="DBE3E8"/>
    <a:srgbClr val="CFD9E0"/>
    <a:srgbClr val="A5B7C5"/>
    <a:srgbClr val="05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83163-1712-4114-85D5-D92A448AFD77}">
  <a:tblStyle styleId="{FC583163-1712-4114-85D5-D92A448AF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>
        <p:scale>
          <a:sx n="103" d="100"/>
          <a:sy n="103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25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89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039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23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60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485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208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22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37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600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333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65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005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760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74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564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876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78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741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783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603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27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404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097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244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0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79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7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019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2mBx505Mq6zjd_Zat4inPAY9FJ0xlr7LS3KQdEq9RPQ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600" dirty="0">
                <a:solidFill>
                  <a:schemeClr val="accent1"/>
                </a:solidFill>
              </a:rPr>
              <a:t>M210 Campingplatz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Deen Altherr – 27.06.2023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/>
              <a:t>ERP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5375;p50">
            <a:extLst>
              <a:ext uri="{FF2B5EF4-FFF2-40B4-BE49-F238E27FC236}">
                <a16:creationId xmlns:a16="http://schemas.microsoft.com/office/drawing/2014/main" id="{E3D0B7BA-6815-9150-5A33-DAC7A025826A}"/>
              </a:ext>
            </a:extLst>
          </p:cNvPr>
          <p:cNvGrpSpPr/>
          <p:nvPr/>
        </p:nvGrpSpPr>
        <p:grpSpPr>
          <a:xfrm rot="18688900">
            <a:off x="-386835" y="2890656"/>
            <a:ext cx="5100546" cy="1695607"/>
            <a:chOff x="246070" y="1983375"/>
            <a:chExt cx="1855347" cy="616849"/>
          </a:xfrm>
        </p:grpSpPr>
        <p:sp>
          <p:nvSpPr>
            <p:cNvPr id="7" name="Google Shape;5376;p50">
              <a:extLst>
                <a:ext uri="{FF2B5EF4-FFF2-40B4-BE49-F238E27FC236}">
                  <a16:creationId xmlns:a16="http://schemas.microsoft.com/office/drawing/2014/main" id="{2814DB94-2AFD-C18F-BF57-4B5843997716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77;p50">
              <a:extLst>
                <a:ext uri="{FF2B5EF4-FFF2-40B4-BE49-F238E27FC236}">
                  <a16:creationId xmlns:a16="http://schemas.microsoft.com/office/drawing/2014/main" id="{CFA12B5C-EA29-4EA8-F337-A9D902B05674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8;p50">
              <a:extLst>
                <a:ext uri="{FF2B5EF4-FFF2-40B4-BE49-F238E27FC236}">
                  <a16:creationId xmlns:a16="http://schemas.microsoft.com/office/drawing/2014/main" id="{D646A100-C81E-2B57-13CC-BAFD79ACA585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9;p50">
              <a:extLst>
                <a:ext uri="{FF2B5EF4-FFF2-40B4-BE49-F238E27FC236}">
                  <a16:creationId xmlns:a16="http://schemas.microsoft.com/office/drawing/2014/main" id="{EA1FD15A-0787-8BBE-B104-749C43839058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0;p50">
              <a:extLst>
                <a:ext uri="{FF2B5EF4-FFF2-40B4-BE49-F238E27FC236}">
                  <a16:creationId xmlns:a16="http://schemas.microsoft.com/office/drawing/2014/main" id="{ECDF0831-7640-298D-0237-562795131C94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1;p50">
              <a:extLst>
                <a:ext uri="{FF2B5EF4-FFF2-40B4-BE49-F238E27FC236}">
                  <a16:creationId xmlns:a16="http://schemas.microsoft.com/office/drawing/2014/main" id="{DB1D41BF-E3B8-C044-ACED-6273536A5075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2;p50">
              <a:extLst>
                <a:ext uri="{FF2B5EF4-FFF2-40B4-BE49-F238E27FC236}">
                  <a16:creationId xmlns:a16="http://schemas.microsoft.com/office/drawing/2014/main" id="{DD0094B7-209A-0CE5-5040-A2F002E0F922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3;p50">
              <a:extLst>
                <a:ext uri="{FF2B5EF4-FFF2-40B4-BE49-F238E27FC236}">
                  <a16:creationId xmlns:a16="http://schemas.microsoft.com/office/drawing/2014/main" id="{6E7C2471-5911-49AB-9CBC-A4305FE23B26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4;p50">
              <a:extLst>
                <a:ext uri="{FF2B5EF4-FFF2-40B4-BE49-F238E27FC236}">
                  <a16:creationId xmlns:a16="http://schemas.microsoft.com/office/drawing/2014/main" id="{911B9A7D-B92E-89B7-89C2-F35A8D34C164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</a:rPr>
              <a:t>Enterprise </a:t>
            </a:r>
            <a:r>
              <a:rPr lang="de-CH" dirty="0" err="1">
                <a:solidFill>
                  <a:srgbClr val="FFFFFF"/>
                </a:solidFill>
              </a:rPr>
              <a:t>Resource</a:t>
            </a:r>
            <a:r>
              <a:rPr lang="de-CH" dirty="0">
                <a:solidFill>
                  <a:srgbClr val="FFFFFF"/>
                </a:solidFill>
              </a:rPr>
              <a:t> </a:t>
            </a:r>
            <a:r>
              <a:rPr lang="de-CH" dirty="0" err="1">
                <a:solidFill>
                  <a:srgbClr val="FFFFFF"/>
                </a:solidFill>
              </a:rPr>
              <a:t>Planning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1;p28">
            <a:extLst>
              <a:ext uri="{FF2B5EF4-FFF2-40B4-BE49-F238E27FC236}">
                <a16:creationId xmlns:a16="http://schemas.microsoft.com/office/drawing/2014/main" id="{065595F8-2C78-39D2-5594-9F3AA37D8252}"/>
              </a:ext>
            </a:extLst>
          </p:cNvPr>
          <p:cNvSpPr/>
          <p:nvPr/>
        </p:nvSpPr>
        <p:spPr>
          <a:xfrm>
            <a:off x="1337213" y="3909293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18" name="Google Shape;402;p28">
            <a:extLst>
              <a:ext uri="{FF2B5EF4-FFF2-40B4-BE49-F238E27FC236}">
                <a16:creationId xmlns:a16="http://schemas.microsoft.com/office/drawing/2014/main" id="{D35969D1-5676-E0CE-321E-8A8CD36F8AF3}"/>
              </a:ext>
            </a:extLst>
          </p:cNvPr>
          <p:cNvSpPr/>
          <p:nvPr/>
        </p:nvSpPr>
        <p:spPr>
          <a:xfrm>
            <a:off x="1337213" y="3209097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04371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4" y="1804175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NetSuite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60057" y="1859223"/>
            <a:ext cx="2076000" cy="47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Oracle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60057" y="3284581"/>
            <a:ext cx="4619445" cy="467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chemeClr val="dk1"/>
                </a:solidFill>
              </a:rPr>
              <a:t>Ab 99$ / Monat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2101" y="2774919"/>
            <a:ext cx="3468869" cy="222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Nicht open source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742208" y="18030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742208" y="250437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880551" y="1942166"/>
            <a:ext cx="249992" cy="248666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742208" y="32057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26402" y="2682838"/>
            <a:ext cx="356274" cy="193070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599;p30">
            <a:extLst>
              <a:ext uri="{FF2B5EF4-FFF2-40B4-BE49-F238E27FC236}">
                <a16:creationId xmlns:a16="http://schemas.microsoft.com/office/drawing/2014/main" id="{00D753B2-478C-8C06-3AC1-DEA8DB635465}"/>
              </a:ext>
            </a:extLst>
          </p:cNvPr>
          <p:cNvSpPr/>
          <p:nvPr/>
        </p:nvSpPr>
        <p:spPr>
          <a:xfrm>
            <a:off x="735902" y="3919590"/>
            <a:ext cx="501617" cy="511898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4;p28">
            <a:extLst>
              <a:ext uri="{FF2B5EF4-FFF2-40B4-BE49-F238E27FC236}">
                <a16:creationId xmlns:a16="http://schemas.microsoft.com/office/drawing/2014/main" id="{54F256D5-4958-693A-4C6B-068AC57D5341}"/>
              </a:ext>
            </a:extLst>
          </p:cNvPr>
          <p:cNvSpPr txBox="1">
            <a:spLocks/>
          </p:cNvSpPr>
          <p:nvPr/>
        </p:nvSpPr>
        <p:spPr>
          <a:xfrm>
            <a:off x="1360057" y="42249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sz="2400" dirty="0">
                <a:solidFill>
                  <a:schemeClr val="dk1"/>
                </a:solidFill>
              </a:rPr>
              <a:t>1998</a:t>
            </a:r>
          </a:p>
        </p:txBody>
      </p:sp>
      <p:grpSp>
        <p:nvGrpSpPr>
          <p:cNvPr id="10" name="Google Shape;8772;p58">
            <a:extLst>
              <a:ext uri="{FF2B5EF4-FFF2-40B4-BE49-F238E27FC236}">
                <a16:creationId xmlns:a16="http://schemas.microsoft.com/office/drawing/2014/main" id="{5E69B916-42F4-DE89-ACAB-8CA6BCE54BE6}"/>
              </a:ext>
            </a:extLst>
          </p:cNvPr>
          <p:cNvGrpSpPr/>
          <p:nvPr/>
        </p:nvGrpSpPr>
        <p:grpSpPr>
          <a:xfrm>
            <a:off x="816980" y="3284582"/>
            <a:ext cx="359118" cy="335892"/>
            <a:chOff x="-4118225" y="3990475"/>
            <a:chExt cx="292225" cy="273325"/>
          </a:xfrm>
          <a:solidFill>
            <a:srgbClr val="052643"/>
          </a:solidFill>
        </p:grpSpPr>
        <p:sp>
          <p:nvSpPr>
            <p:cNvPr id="11" name="Google Shape;8773;p58">
              <a:extLst>
                <a:ext uri="{FF2B5EF4-FFF2-40B4-BE49-F238E27FC236}">
                  <a16:creationId xmlns:a16="http://schemas.microsoft.com/office/drawing/2014/main" id="{53016949-7FA6-6143-AA5F-4139827F1F43}"/>
                </a:ext>
              </a:extLst>
            </p:cNvPr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74;p58">
              <a:extLst>
                <a:ext uri="{FF2B5EF4-FFF2-40B4-BE49-F238E27FC236}">
                  <a16:creationId xmlns:a16="http://schemas.microsoft.com/office/drawing/2014/main" id="{FB16B746-2BC7-0E10-9A13-ADB837B88E4E}"/>
                </a:ext>
              </a:extLst>
            </p:cNvPr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75;p58">
              <a:extLst>
                <a:ext uri="{FF2B5EF4-FFF2-40B4-BE49-F238E27FC236}">
                  <a16:creationId xmlns:a16="http://schemas.microsoft.com/office/drawing/2014/main" id="{983FE8BB-E48A-AC4F-3FF9-18A52F8E30D7}"/>
                </a:ext>
              </a:extLst>
            </p:cNvPr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76;p58">
              <a:extLst>
                <a:ext uri="{FF2B5EF4-FFF2-40B4-BE49-F238E27FC236}">
                  <a16:creationId xmlns:a16="http://schemas.microsoft.com/office/drawing/2014/main" id="{BCA8CF8B-0409-EA3E-7A13-8547F8204052}"/>
                </a:ext>
              </a:extLst>
            </p:cNvPr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Netsuite Logo PNG Vector (SVG) Free Download">
            <a:extLst>
              <a:ext uri="{FF2B5EF4-FFF2-40B4-BE49-F238E27FC236}">
                <a16:creationId xmlns:a16="http://schemas.microsoft.com/office/drawing/2014/main" id="{32885BF7-0CB9-2D9F-E086-8F35CA31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92" y="1803021"/>
            <a:ext cx="2857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1;p28">
            <a:extLst>
              <a:ext uri="{FF2B5EF4-FFF2-40B4-BE49-F238E27FC236}">
                <a16:creationId xmlns:a16="http://schemas.microsoft.com/office/drawing/2014/main" id="{065595F8-2C78-39D2-5594-9F3AA37D8252}"/>
              </a:ext>
            </a:extLst>
          </p:cNvPr>
          <p:cNvSpPr/>
          <p:nvPr/>
        </p:nvSpPr>
        <p:spPr>
          <a:xfrm>
            <a:off x="1337213" y="3909293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18" name="Google Shape;402;p28">
            <a:extLst>
              <a:ext uri="{FF2B5EF4-FFF2-40B4-BE49-F238E27FC236}">
                <a16:creationId xmlns:a16="http://schemas.microsoft.com/office/drawing/2014/main" id="{D35969D1-5676-E0CE-321E-8A8CD36F8AF3}"/>
              </a:ext>
            </a:extLst>
          </p:cNvPr>
          <p:cNvSpPr/>
          <p:nvPr/>
        </p:nvSpPr>
        <p:spPr>
          <a:xfrm>
            <a:off x="1337213" y="3209097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04371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4" y="1804175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SAP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60057" y="1859223"/>
            <a:ext cx="2076000" cy="47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SAP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60057" y="3284581"/>
            <a:ext cx="4619445" cy="467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chemeClr val="dk1"/>
                </a:solidFill>
              </a:rPr>
              <a:t>Ab 645$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2101" y="2774919"/>
            <a:ext cx="3468869" cy="222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Nicht open source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742208" y="18030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742208" y="250437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880551" y="1942166"/>
            <a:ext cx="249992" cy="248666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742208" y="32057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26402" y="2682838"/>
            <a:ext cx="356274" cy="193070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599;p30">
            <a:extLst>
              <a:ext uri="{FF2B5EF4-FFF2-40B4-BE49-F238E27FC236}">
                <a16:creationId xmlns:a16="http://schemas.microsoft.com/office/drawing/2014/main" id="{00D753B2-478C-8C06-3AC1-DEA8DB635465}"/>
              </a:ext>
            </a:extLst>
          </p:cNvPr>
          <p:cNvSpPr/>
          <p:nvPr/>
        </p:nvSpPr>
        <p:spPr>
          <a:xfrm>
            <a:off x="735902" y="3919590"/>
            <a:ext cx="501617" cy="511898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4;p28">
            <a:extLst>
              <a:ext uri="{FF2B5EF4-FFF2-40B4-BE49-F238E27FC236}">
                <a16:creationId xmlns:a16="http://schemas.microsoft.com/office/drawing/2014/main" id="{54F256D5-4958-693A-4C6B-068AC57D5341}"/>
              </a:ext>
            </a:extLst>
          </p:cNvPr>
          <p:cNvSpPr txBox="1">
            <a:spLocks/>
          </p:cNvSpPr>
          <p:nvPr/>
        </p:nvSpPr>
        <p:spPr>
          <a:xfrm>
            <a:off x="1360057" y="42249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sz="2400" dirty="0">
                <a:solidFill>
                  <a:schemeClr val="dk1"/>
                </a:solidFill>
              </a:rPr>
              <a:t>1972</a:t>
            </a:r>
          </a:p>
        </p:txBody>
      </p:sp>
      <p:grpSp>
        <p:nvGrpSpPr>
          <p:cNvPr id="10" name="Google Shape;8772;p58">
            <a:extLst>
              <a:ext uri="{FF2B5EF4-FFF2-40B4-BE49-F238E27FC236}">
                <a16:creationId xmlns:a16="http://schemas.microsoft.com/office/drawing/2014/main" id="{5E69B916-42F4-DE89-ACAB-8CA6BCE54BE6}"/>
              </a:ext>
            </a:extLst>
          </p:cNvPr>
          <p:cNvGrpSpPr/>
          <p:nvPr/>
        </p:nvGrpSpPr>
        <p:grpSpPr>
          <a:xfrm>
            <a:off x="816980" y="3284582"/>
            <a:ext cx="359118" cy="335892"/>
            <a:chOff x="-4118225" y="3990475"/>
            <a:chExt cx="292225" cy="273325"/>
          </a:xfrm>
          <a:solidFill>
            <a:srgbClr val="052643"/>
          </a:solidFill>
        </p:grpSpPr>
        <p:sp>
          <p:nvSpPr>
            <p:cNvPr id="11" name="Google Shape;8773;p58">
              <a:extLst>
                <a:ext uri="{FF2B5EF4-FFF2-40B4-BE49-F238E27FC236}">
                  <a16:creationId xmlns:a16="http://schemas.microsoft.com/office/drawing/2014/main" id="{53016949-7FA6-6143-AA5F-4139827F1F43}"/>
                </a:ext>
              </a:extLst>
            </p:cNvPr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74;p58">
              <a:extLst>
                <a:ext uri="{FF2B5EF4-FFF2-40B4-BE49-F238E27FC236}">
                  <a16:creationId xmlns:a16="http://schemas.microsoft.com/office/drawing/2014/main" id="{FB16B746-2BC7-0E10-9A13-ADB837B88E4E}"/>
                </a:ext>
              </a:extLst>
            </p:cNvPr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75;p58">
              <a:extLst>
                <a:ext uri="{FF2B5EF4-FFF2-40B4-BE49-F238E27FC236}">
                  <a16:creationId xmlns:a16="http://schemas.microsoft.com/office/drawing/2014/main" id="{983FE8BB-E48A-AC4F-3FF9-18A52F8E30D7}"/>
                </a:ext>
              </a:extLst>
            </p:cNvPr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76;p58">
              <a:extLst>
                <a:ext uri="{FF2B5EF4-FFF2-40B4-BE49-F238E27FC236}">
                  <a16:creationId xmlns:a16="http://schemas.microsoft.com/office/drawing/2014/main" id="{BCA8CF8B-0409-EA3E-7A13-8547F8204052}"/>
                </a:ext>
              </a:extLst>
            </p:cNvPr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767AA6-1AB8-093E-C71D-872972189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02" y="2098729"/>
            <a:ext cx="3987330" cy="1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37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1;p28">
            <a:extLst>
              <a:ext uri="{FF2B5EF4-FFF2-40B4-BE49-F238E27FC236}">
                <a16:creationId xmlns:a16="http://schemas.microsoft.com/office/drawing/2014/main" id="{065595F8-2C78-39D2-5594-9F3AA37D8252}"/>
              </a:ext>
            </a:extLst>
          </p:cNvPr>
          <p:cNvSpPr/>
          <p:nvPr/>
        </p:nvSpPr>
        <p:spPr>
          <a:xfrm>
            <a:off x="1337213" y="3909293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18" name="Google Shape;402;p28">
            <a:extLst>
              <a:ext uri="{FF2B5EF4-FFF2-40B4-BE49-F238E27FC236}">
                <a16:creationId xmlns:a16="http://schemas.microsoft.com/office/drawing/2014/main" id="{D35969D1-5676-E0CE-321E-8A8CD36F8AF3}"/>
              </a:ext>
            </a:extLst>
          </p:cNvPr>
          <p:cNvSpPr/>
          <p:nvPr/>
        </p:nvSpPr>
        <p:spPr>
          <a:xfrm>
            <a:off x="1337213" y="3209097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04371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4" y="1804175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Dynamics 365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60057" y="1859223"/>
            <a:ext cx="2076000" cy="47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Microsoft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60057" y="3284581"/>
            <a:ext cx="4619445" cy="467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chemeClr val="dk1"/>
                </a:solidFill>
              </a:rPr>
              <a:t>Ab 50Fr / Monat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2101" y="2774919"/>
            <a:ext cx="3468869" cy="222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Nicht open source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742208" y="18030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742208" y="250437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880551" y="1942166"/>
            <a:ext cx="249992" cy="248666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742208" y="32057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26402" y="2682838"/>
            <a:ext cx="356274" cy="193070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599;p30">
            <a:extLst>
              <a:ext uri="{FF2B5EF4-FFF2-40B4-BE49-F238E27FC236}">
                <a16:creationId xmlns:a16="http://schemas.microsoft.com/office/drawing/2014/main" id="{00D753B2-478C-8C06-3AC1-DEA8DB635465}"/>
              </a:ext>
            </a:extLst>
          </p:cNvPr>
          <p:cNvSpPr/>
          <p:nvPr/>
        </p:nvSpPr>
        <p:spPr>
          <a:xfrm>
            <a:off x="735902" y="3919590"/>
            <a:ext cx="501617" cy="511898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4;p28">
            <a:extLst>
              <a:ext uri="{FF2B5EF4-FFF2-40B4-BE49-F238E27FC236}">
                <a16:creationId xmlns:a16="http://schemas.microsoft.com/office/drawing/2014/main" id="{54F256D5-4958-693A-4C6B-068AC57D5341}"/>
              </a:ext>
            </a:extLst>
          </p:cNvPr>
          <p:cNvSpPr txBox="1">
            <a:spLocks/>
          </p:cNvSpPr>
          <p:nvPr/>
        </p:nvSpPr>
        <p:spPr>
          <a:xfrm>
            <a:off x="1360057" y="42249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sz="2400" dirty="0">
                <a:solidFill>
                  <a:schemeClr val="dk1"/>
                </a:solidFill>
              </a:rPr>
              <a:t>2016</a:t>
            </a:r>
          </a:p>
        </p:txBody>
      </p:sp>
      <p:grpSp>
        <p:nvGrpSpPr>
          <p:cNvPr id="10" name="Google Shape;8772;p58">
            <a:extLst>
              <a:ext uri="{FF2B5EF4-FFF2-40B4-BE49-F238E27FC236}">
                <a16:creationId xmlns:a16="http://schemas.microsoft.com/office/drawing/2014/main" id="{5E69B916-42F4-DE89-ACAB-8CA6BCE54BE6}"/>
              </a:ext>
            </a:extLst>
          </p:cNvPr>
          <p:cNvGrpSpPr/>
          <p:nvPr/>
        </p:nvGrpSpPr>
        <p:grpSpPr>
          <a:xfrm>
            <a:off x="816980" y="3284582"/>
            <a:ext cx="359118" cy="335892"/>
            <a:chOff x="-4118225" y="3990475"/>
            <a:chExt cx="292225" cy="273325"/>
          </a:xfrm>
          <a:solidFill>
            <a:srgbClr val="052643"/>
          </a:solidFill>
        </p:grpSpPr>
        <p:sp>
          <p:nvSpPr>
            <p:cNvPr id="11" name="Google Shape;8773;p58">
              <a:extLst>
                <a:ext uri="{FF2B5EF4-FFF2-40B4-BE49-F238E27FC236}">
                  <a16:creationId xmlns:a16="http://schemas.microsoft.com/office/drawing/2014/main" id="{53016949-7FA6-6143-AA5F-4139827F1F43}"/>
                </a:ext>
              </a:extLst>
            </p:cNvPr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74;p58">
              <a:extLst>
                <a:ext uri="{FF2B5EF4-FFF2-40B4-BE49-F238E27FC236}">
                  <a16:creationId xmlns:a16="http://schemas.microsoft.com/office/drawing/2014/main" id="{FB16B746-2BC7-0E10-9A13-ADB837B88E4E}"/>
                </a:ext>
              </a:extLst>
            </p:cNvPr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75;p58">
              <a:extLst>
                <a:ext uri="{FF2B5EF4-FFF2-40B4-BE49-F238E27FC236}">
                  <a16:creationId xmlns:a16="http://schemas.microsoft.com/office/drawing/2014/main" id="{983FE8BB-E48A-AC4F-3FF9-18A52F8E30D7}"/>
                </a:ext>
              </a:extLst>
            </p:cNvPr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76;p58">
              <a:extLst>
                <a:ext uri="{FF2B5EF4-FFF2-40B4-BE49-F238E27FC236}">
                  <a16:creationId xmlns:a16="http://schemas.microsoft.com/office/drawing/2014/main" id="{BCA8CF8B-0409-EA3E-7A13-8547F8204052}"/>
                </a:ext>
              </a:extLst>
            </p:cNvPr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Dynamics 365 Logo and symbol, meaning, history, sign.">
            <a:extLst>
              <a:ext uri="{FF2B5EF4-FFF2-40B4-BE49-F238E27FC236}">
                <a16:creationId xmlns:a16="http://schemas.microsoft.com/office/drawing/2014/main" id="{E9D83003-6CC6-B0F7-E13D-306E5677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37" y="1427921"/>
            <a:ext cx="5994511" cy="33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0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401;p28">
            <a:extLst>
              <a:ext uri="{FF2B5EF4-FFF2-40B4-BE49-F238E27FC236}">
                <a16:creationId xmlns:a16="http://schemas.microsoft.com/office/drawing/2014/main" id="{065595F8-2C78-39D2-5594-9F3AA37D8252}"/>
              </a:ext>
            </a:extLst>
          </p:cNvPr>
          <p:cNvSpPr/>
          <p:nvPr/>
        </p:nvSpPr>
        <p:spPr>
          <a:xfrm>
            <a:off x="1337213" y="3909293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18" name="Google Shape;402;p28">
            <a:extLst>
              <a:ext uri="{FF2B5EF4-FFF2-40B4-BE49-F238E27FC236}">
                <a16:creationId xmlns:a16="http://schemas.microsoft.com/office/drawing/2014/main" id="{D35969D1-5676-E0CE-321E-8A8CD36F8AF3}"/>
              </a:ext>
            </a:extLst>
          </p:cNvPr>
          <p:cNvSpPr/>
          <p:nvPr/>
        </p:nvSpPr>
        <p:spPr>
          <a:xfrm>
            <a:off x="1337213" y="3209097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504371"/>
            <a:ext cx="3207399" cy="4801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4" y="1804175"/>
            <a:ext cx="3235776" cy="4790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Odoo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360057" y="1859223"/>
            <a:ext cx="2076000" cy="47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Odoo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360057" y="3284581"/>
            <a:ext cx="4619445" cy="467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chemeClr val="dk1"/>
                </a:solidFill>
              </a:rPr>
              <a:t>Kostenlos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342101" y="2774919"/>
            <a:ext cx="3468869" cy="2227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1"/>
                </a:solidFill>
              </a:rPr>
              <a:t>Open source</a:t>
            </a:r>
            <a:endParaRPr sz="2400"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742208" y="18030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742208" y="250437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880551" y="1942166"/>
            <a:ext cx="249992" cy="248666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742208" y="3205721"/>
            <a:ext cx="501617" cy="5016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826402" y="2682838"/>
            <a:ext cx="356274" cy="193070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Google Shape;599;p30">
            <a:extLst>
              <a:ext uri="{FF2B5EF4-FFF2-40B4-BE49-F238E27FC236}">
                <a16:creationId xmlns:a16="http://schemas.microsoft.com/office/drawing/2014/main" id="{00D753B2-478C-8C06-3AC1-DEA8DB635465}"/>
              </a:ext>
            </a:extLst>
          </p:cNvPr>
          <p:cNvSpPr/>
          <p:nvPr/>
        </p:nvSpPr>
        <p:spPr>
          <a:xfrm>
            <a:off x="735902" y="3919590"/>
            <a:ext cx="501617" cy="511898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4;p28">
            <a:extLst>
              <a:ext uri="{FF2B5EF4-FFF2-40B4-BE49-F238E27FC236}">
                <a16:creationId xmlns:a16="http://schemas.microsoft.com/office/drawing/2014/main" id="{54F256D5-4958-693A-4C6B-068AC57D5341}"/>
              </a:ext>
            </a:extLst>
          </p:cNvPr>
          <p:cNvSpPr txBox="1">
            <a:spLocks/>
          </p:cNvSpPr>
          <p:nvPr/>
        </p:nvSpPr>
        <p:spPr>
          <a:xfrm>
            <a:off x="1360057" y="42249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sz="2400" dirty="0">
                <a:solidFill>
                  <a:schemeClr val="dk1"/>
                </a:solidFill>
              </a:rPr>
              <a:t>2005</a:t>
            </a:r>
          </a:p>
        </p:txBody>
      </p:sp>
      <p:grpSp>
        <p:nvGrpSpPr>
          <p:cNvPr id="10" name="Google Shape;8772;p58">
            <a:extLst>
              <a:ext uri="{FF2B5EF4-FFF2-40B4-BE49-F238E27FC236}">
                <a16:creationId xmlns:a16="http://schemas.microsoft.com/office/drawing/2014/main" id="{5E69B916-42F4-DE89-ACAB-8CA6BCE54BE6}"/>
              </a:ext>
            </a:extLst>
          </p:cNvPr>
          <p:cNvGrpSpPr/>
          <p:nvPr/>
        </p:nvGrpSpPr>
        <p:grpSpPr>
          <a:xfrm>
            <a:off x="816980" y="3284582"/>
            <a:ext cx="359118" cy="335892"/>
            <a:chOff x="-4118225" y="3990475"/>
            <a:chExt cx="292225" cy="273325"/>
          </a:xfrm>
          <a:solidFill>
            <a:srgbClr val="052643"/>
          </a:solidFill>
        </p:grpSpPr>
        <p:sp>
          <p:nvSpPr>
            <p:cNvPr id="11" name="Google Shape;8773;p58">
              <a:extLst>
                <a:ext uri="{FF2B5EF4-FFF2-40B4-BE49-F238E27FC236}">
                  <a16:creationId xmlns:a16="http://schemas.microsoft.com/office/drawing/2014/main" id="{53016949-7FA6-6143-AA5F-4139827F1F43}"/>
                </a:ext>
              </a:extLst>
            </p:cNvPr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774;p58">
              <a:extLst>
                <a:ext uri="{FF2B5EF4-FFF2-40B4-BE49-F238E27FC236}">
                  <a16:creationId xmlns:a16="http://schemas.microsoft.com/office/drawing/2014/main" id="{FB16B746-2BC7-0E10-9A13-ADB837B88E4E}"/>
                </a:ext>
              </a:extLst>
            </p:cNvPr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75;p58">
              <a:extLst>
                <a:ext uri="{FF2B5EF4-FFF2-40B4-BE49-F238E27FC236}">
                  <a16:creationId xmlns:a16="http://schemas.microsoft.com/office/drawing/2014/main" id="{983FE8BB-E48A-AC4F-3FF9-18A52F8E30D7}"/>
                </a:ext>
              </a:extLst>
            </p:cNvPr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76;p58">
              <a:extLst>
                <a:ext uri="{FF2B5EF4-FFF2-40B4-BE49-F238E27FC236}">
                  <a16:creationId xmlns:a16="http://schemas.microsoft.com/office/drawing/2014/main" id="{BCA8CF8B-0409-EA3E-7A13-8547F8204052}"/>
                </a:ext>
              </a:extLst>
            </p:cNvPr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72BE6D-3CBC-1B42-DC6F-0239B08F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825" y="1110342"/>
            <a:ext cx="4855056" cy="36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21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Mehr zu </a:t>
            </a:r>
            <a:r>
              <a:rPr lang="de-CH" dirty="0" err="1"/>
              <a:t>Odoo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311700" y="1798300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Simple Verwendung</a:t>
            </a:r>
          </a:p>
          <a:p>
            <a:pPr marL="342900">
              <a:buFontTx/>
              <a:buChar char="-"/>
            </a:pPr>
            <a:r>
              <a:rPr lang="de-CH" sz="2400" dirty="0"/>
              <a:t>Bekanntheit</a:t>
            </a:r>
          </a:p>
          <a:p>
            <a:pPr marL="342900">
              <a:buFontTx/>
              <a:buChar char="-"/>
            </a:pPr>
            <a:r>
              <a:rPr lang="de-CH" sz="2400" dirty="0"/>
              <a:t>Toyota + Decathlon</a:t>
            </a:r>
          </a:p>
          <a:p>
            <a:pPr marL="342900">
              <a:buFontTx/>
              <a:buChar char="-"/>
            </a:pPr>
            <a:r>
              <a:rPr lang="de-CH" sz="2400" dirty="0"/>
              <a:t>Cloud oder On-</a:t>
            </a:r>
            <a:r>
              <a:rPr lang="de-CH" sz="2400" dirty="0" err="1"/>
              <a:t>Premise</a:t>
            </a:r>
            <a:endParaRPr lang="de-CH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A306A4-1CA1-D6E1-6C3D-481DEE58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84" y="2045070"/>
            <a:ext cx="4227616" cy="21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Odoo</a:t>
            </a:r>
            <a:r>
              <a:rPr lang="de-CH" dirty="0"/>
              <a:t> Apps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311700" y="1798300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Viele verschiedene Apps</a:t>
            </a:r>
          </a:p>
          <a:p>
            <a:pPr marL="342900">
              <a:buFontTx/>
              <a:buChar char="-"/>
            </a:pPr>
            <a:r>
              <a:rPr lang="de-CH" sz="2400" dirty="0"/>
              <a:t>App für jeden Zweck</a:t>
            </a:r>
          </a:p>
          <a:p>
            <a:pPr marL="342900">
              <a:buFontTx/>
              <a:buChar char="-"/>
            </a:pPr>
            <a:r>
              <a:rPr lang="de-CH" sz="2400" dirty="0"/>
              <a:t>Vermietung</a:t>
            </a:r>
          </a:p>
          <a:p>
            <a:pPr marL="342900">
              <a:buFontTx/>
              <a:buChar char="-"/>
            </a:pPr>
            <a:endParaRPr lang="de-CH" sz="2400" dirty="0"/>
          </a:p>
          <a:p>
            <a:pPr marL="342900">
              <a:buFontTx/>
              <a:buChar char="-"/>
            </a:pPr>
            <a:endParaRPr lang="de-CH" sz="2400" dirty="0"/>
          </a:p>
          <a:p>
            <a:pPr marL="342900">
              <a:buFontTx/>
              <a:buChar char="-"/>
            </a:pPr>
            <a:endParaRPr lang="de-CH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AB1844-471D-6365-233E-4058EAE44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46" r="48730" b="-1"/>
          <a:stretch/>
        </p:blipFill>
        <p:spPr>
          <a:xfrm>
            <a:off x="4546609" y="1798300"/>
            <a:ext cx="4285691" cy="185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Odoo</a:t>
            </a:r>
            <a:r>
              <a:rPr lang="de-CH" dirty="0"/>
              <a:t> Vermietungssoftware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2373879" y="1863614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Erfüllt alle Anforderungen</a:t>
            </a:r>
          </a:p>
          <a:p>
            <a:pPr marL="342900">
              <a:buFontTx/>
              <a:buChar char="-"/>
            </a:pPr>
            <a:r>
              <a:rPr lang="de-CH" sz="2400" dirty="0"/>
              <a:t>Kostenlos</a:t>
            </a:r>
          </a:p>
          <a:p>
            <a:pPr marL="342900">
              <a:buFontTx/>
              <a:buChar char="-"/>
            </a:pPr>
            <a:r>
              <a:rPr lang="de-CH" sz="2400" dirty="0"/>
              <a:t>Alles in einem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B3926BA-CB02-1BE9-B62B-CDFF951E3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93" y="3650034"/>
            <a:ext cx="5877213" cy="9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5000" dirty="0"/>
              <a:t>Cloud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6081;p52">
            <a:extLst>
              <a:ext uri="{FF2B5EF4-FFF2-40B4-BE49-F238E27FC236}">
                <a16:creationId xmlns:a16="http://schemas.microsoft.com/office/drawing/2014/main" id="{2BB75D83-DDDE-A55B-D7E0-338364A29C3E}"/>
              </a:ext>
            </a:extLst>
          </p:cNvPr>
          <p:cNvGrpSpPr/>
          <p:nvPr/>
        </p:nvGrpSpPr>
        <p:grpSpPr>
          <a:xfrm>
            <a:off x="665019" y="1265877"/>
            <a:ext cx="3298142" cy="2611746"/>
            <a:chOff x="2085525" y="3263750"/>
            <a:chExt cx="481825" cy="381550"/>
          </a:xfrm>
        </p:grpSpPr>
        <p:sp>
          <p:nvSpPr>
            <p:cNvPr id="5" name="Google Shape;6082;p52">
              <a:extLst>
                <a:ext uri="{FF2B5EF4-FFF2-40B4-BE49-F238E27FC236}">
                  <a16:creationId xmlns:a16="http://schemas.microsoft.com/office/drawing/2014/main" id="{24BF9A18-E913-85B3-71FC-F7D4E63D6778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6083;p52">
              <a:extLst>
                <a:ext uri="{FF2B5EF4-FFF2-40B4-BE49-F238E27FC236}">
                  <a16:creationId xmlns:a16="http://schemas.microsoft.com/office/drawing/2014/main" id="{D7DEA8CD-C33B-E2E8-23DC-08F21240F5C8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11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Cloud Modell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5204" y="359103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Private</a:t>
            </a:r>
            <a:endParaRPr sz="2400" dirty="0"/>
          </a:p>
        </p:txBody>
      </p:sp>
      <p:sp>
        <p:nvSpPr>
          <p:cNvPr id="282" name="Google Shape;282;p25"/>
          <p:cNvSpPr/>
          <p:nvPr/>
        </p:nvSpPr>
        <p:spPr>
          <a:xfrm>
            <a:off x="1265718" y="240008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6081;p52">
            <a:extLst>
              <a:ext uri="{FF2B5EF4-FFF2-40B4-BE49-F238E27FC236}">
                <a16:creationId xmlns:a16="http://schemas.microsoft.com/office/drawing/2014/main" id="{C497FF91-13AC-E537-0071-EFB4F54D2439}"/>
              </a:ext>
            </a:extLst>
          </p:cNvPr>
          <p:cNvGrpSpPr/>
          <p:nvPr/>
        </p:nvGrpSpPr>
        <p:grpSpPr>
          <a:xfrm>
            <a:off x="1519825" y="2539143"/>
            <a:ext cx="486757" cy="385455"/>
            <a:chOff x="2085525" y="3263750"/>
            <a:chExt cx="481825" cy="381550"/>
          </a:xfrm>
        </p:grpSpPr>
        <p:sp>
          <p:nvSpPr>
            <p:cNvPr id="11" name="Google Shape;6082;p52">
              <a:extLst>
                <a:ext uri="{FF2B5EF4-FFF2-40B4-BE49-F238E27FC236}">
                  <a16:creationId xmlns:a16="http://schemas.microsoft.com/office/drawing/2014/main" id="{99C4E49B-58A9-E5C9-47A1-B494F3E2BD7C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6083;p52">
              <a:extLst>
                <a:ext uri="{FF2B5EF4-FFF2-40B4-BE49-F238E27FC236}">
                  <a16:creationId xmlns:a16="http://schemas.microsoft.com/office/drawing/2014/main" id="{3425D56D-1797-72EB-99D2-796890056563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Google Shape;279;p25">
            <a:extLst>
              <a:ext uri="{FF2B5EF4-FFF2-40B4-BE49-F238E27FC236}">
                <a16:creationId xmlns:a16="http://schemas.microsoft.com/office/drawing/2014/main" id="{74617C0E-570C-5961-4E66-7111428057F5}"/>
              </a:ext>
            </a:extLst>
          </p:cNvPr>
          <p:cNvSpPr txBox="1">
            <a:spLocks/>
          </p:cNvSpPr>
          <p:nvPr/>
        </p:nvSpPr>
        <p:spPr>
          <a:xfrm>
            <a:off x="6207614" y="359103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Hybrid</a:t>
            </a:r>
          </a:p>
        </p:txBody>
      </p:sp>
      <p:sp>
        <p:nvSpPr>
          <p:cNvPr id="15" name="Google Shape;282;p25">
            <a:extLst>
              <a:ext uri="{FF2B5EF4-FFF2-40B4-BE49-F238E27FC236}">
                <a16:creationId xmlns:a16="http://schemas.microsoft.com/office/drawing/2014/main" id="{65183DEE-996C-8418-E995-27C305059815}"/>
              </a:ext>
            </a:extLst>
          </p:cNvPr>
          <p:cNvSpPr/>
          <p:nvPr/>
        </p:nvSpPr>
        <p:spPr>
          <a:xfrm>
            <a:off x="6748128" y="240008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6081;p52">
            <a:extLst>
              <a:ext uri="{FF2B5EF4-FFF2-40B4-BE49-F238E27FC236}">
                <a16:creationId xmlns:a16="http://schemas.microsoft.com/office/drawing/2014/main" id="{BE9FE63D-2A1E-42E5-DFF0-00FC84A2593E}"/>
              </a:ext>
            </a:extLst>
          </p:cNvPr>
          <p:cNvGrpSpPr/>
          <p:nvPr/>
        </p:nvGrpSpPr>
        <p:grpSpPr>
          <a:xfrm>
            <a:off x="7002235" y="2539143"/>
            <a:ext cx="486757" cy="385455"/>
            <a:chOff x="2085525" y="3263750"/>
            <a:chExt cx="481825" cy="381550"/>
          </a:xfrm>
        </p:grpSpPr>
        <p:sp>
          <p:nvSpPr>
            <p:cNvPr id="17" name="Google Shape;6082;p52">
              <a:extLst>
                <a:ext uri="{FF2B5EF4-FFF2-40B4-BE49-F238E27FC236}">
                  <a16:creationId xmlns:a16="http://schemas.microsoft.com/office/drawing/2014/main" id="{048D18AC-1306-D21B-7C08-7D9D6B6179F8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6083;p52">
              <a:extLst>
                <a:ext uri="{FF2B5EF4-FFF2-40B4-BE49-F238E27FC236}">
                  <a16:creationId xmlns:a16="http://schemas.microsoft.com/office/drawing/2014/main" id="{43A498BB-84F6-6487-1222-99E17EE3BB04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2351888" y="3870471"/>
            <a:ext cx="4396240" cy="116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2400" dirty="0"/>
              <a:t>- </a:t>
            </a:r>
            <a:r>
              <a:rPr lang="en-US" sz="2400" dirty="0" err="1"/>
              <a:t>Kostenlos</a:t>
            </a:r>
            <a:endParaRPr lang="en-US" sz="2400" dirty="0"/>
          </a:p>
          <a:p>
            <a:pPr marL="0" indent="0"/>
            <a:r>
              <a:rPr lang="en-US" sz="2400" dirty="0"/>
              <a:t>- </a:t>
            </a:r>
            <a:r>
              <a:rPr lang="en-US" sz="2400" dirty="0" err="1"/>
              <a:t>Simpel</a:t>
            </a:r>
            <a:endParaRPr lang="en-US" sz="2400" dirty="0"/>
          </a:p>
          <a:p>
            <a:pPr marL="0" indent="0"/>
            <a:r>
              <a:rPr lang="en-US" sz="2400" dirty="0"/>
              <a:t>- </a:t>
            </a:r>
            <a:r>
              <a:rPr lang="en-US" sz="2400" dirty="0" err="1"/>
              <a:t>Unlimitierte</a:t>
            </a:r>
            <a:r>
              <a:rPr lang="en-US" sz="2400" dirty="0"/>
              <a:t> </a:t>
            </a:r>
            <a:r>
              <a:rPr lang="en-US" sz="2400" dirty="0" err="1"/>
              <a:t>Nutzer</a:t>
            </a:r>
            <a:endParaRPr lang="en-US" sz="2400" dirty="0"/>
          </a:p>
        </p:txBody>
      </p:sp>
      <p:sp>
        <p:nvSpPr>
          <p:cNvPr id="20" name="Google Shape;279;p25">
            <a:extLst>
              <a:ext uri="{FF2B5EF4-FFF2-40B4-BE49-F238E27FC236}">
                <a16:creationId xmlns:a16="http://schemas.microsoft.com/office/drawing/2014/main" id="{BE1CEB42-8CBD-A941-A674-3199CE4A0DAD}"/>
              </a:ext>
            </a:extLst>
          </p:cNvPr>
          <p:cNvSpPr txBox="1">
            <a:spLocks/>
          </p:cNvSpPr>
          <p:nvPr/>
        </p:nvSpPr>
        <p:spPr>
          <a:xfrm>
            <a:off x="2181448" y="3590681"/>
            <a:ext cx="4830419" cy="45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3000" dirty="0"/>
              <a:t>Public</a:t>
            </a:r>
          </a:p>
        </p:txBody>
      </p:sp>
      <p:sp>
        <p:nvSpPr>
          <p:cNvPr id="21" name="Google Shape;282;p25">
            <a:extLst>
              <a:ext uri="{FF2B5EF4-FFF2-40B4-BE49-F238E27FC236}">
                <a16:creationId xmlns:a16="http://schemas.microsoft.com/office/drawing/2014/main" id="{E81C14DB-AA63-CE7B-C3AB-5259C494D77E}"/>
              </a:ext>
            </a:extLst>
          </p:cNvPr>
          <p:cNvSpPr/>
          <p:nvPr/>
        </p:nvSpPr>
        <p:spPr>
          <a:xfrm>
            <a:off x="3392461" y="1494805"/>
            <a:ext cx="2315095" cy="193227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6081;p52">
            <a:extLst>
              <a:ext uri="{FF2B5EF4-FFF2-40B4-BE49-F238E27FC236}">
                <a16:creationId xmlns:a16="http://schemas.microsoft.com/office/drawing/2014/main" id="{DEDE49A1-C62B-3AC4-93DC-4C6037DCF1C3}"/>
              </a:ext>
            </a:extLst>
          </p:cNvPr>
          <p:cNvGrpSpPr/>
          <p:nvPr/>
        </p:nvGrpSpPr>
        <p:grpSpPr>
          <a:xfrm>
            <a:off x="3983717" y="1808374"/>
            <a:ext cx="1132582" cy="896874"/>
            <a:chOff x="2085525" y="3263750"/>
            <a:chExt cx="481825" cy="381550"/>
          </a:xfrm>
        </p:grpSpPr>
        <p:sp>
          <p:nvSpPr>
            <p:cNvPr id="23" name="Google Shape;6082;p52">
              <a:extLst>
                <a:ext uri="{FF2B5EF4-FFF2-40B4-BE49-F238E27FC236}">
                  <a16:creationId xmlns:a16="http://schemas.microsoft.com/office/drawing/2014/main" id="{4674C0E5-EF82-8276-69CA-5B70B14A24DF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6083;p52">
              <a:extLst>
                <a:ext uri="{FF2B5EF4-FFF2-40B4-BE49-F238E27FC236}">
                  <a16:creationId xmlns:a16="http://schemas.microsoft.com/office/drawing/2014/main" id="{7E185C6F-323A-5D26-3B61-F7FFC699C936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Inhalt</a:t>
            </a:r>
            <a:endParaRPr dirty="0"/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478718" y="1701226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967260" y="1673780"/>
            <a:ext cx="1370061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Aufgabe</a:t>
            </a:r>
            <a:endParaRPr sz="2400"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26;p23">
            <a:extLst>
              <a:ext uri="{FF2B5EF4-FFF2-40B4-BE49-F238E27FC236}">
                <a16:creationId xmlns:a16="http://schemas.microsoft.com/office/drawing/2014/main" id="{2964B291-AC52-CF7E-EEC6-2FBF8F7CA1CC}"/>
              </a:ext>
            </a:extLst>
          </p:cNvPr>
          <p:cNvSpPr txBox="1">
            <a:spLocks/>
          </p:cNvSpPr>
          <p:nvPr/>
        </p:nvSpPr>
        <p:spPr>
          <a:xfrm>
            <a:off x="6997362" y="172577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48" name="Google Shape;231;p23">
            <a:extLst>
              <a:ext uri="{FF2B5EF4-FFF2-40B4-BE49-F238E27FC236}">
                <a16:creationId xmlns:a16="http://schemas.microsoft.com/office/drawing/2014/main" id="{F55864A3-44A8-050F-DC43-0455500AB1A0}"/>
              </a:ext>
            </a:extLst>
          </p:cNvPr>
          <p:cNvSpPr txBox="1">
            <a:spLocks/>
          </p:cNvSpPr>
          <p:nvPr/>
        </p:nvSpPr>
        <p:spPr>
          <a:xfrm>
            <a:off x="5078132" y="1673780"/>
            <a:ext cx="1777338" cy="6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SaaS</a:t>
            </a:r>
          </a:p>
        </p:txBody>
      </p:sp>
      <p:sp>
        <p:nvSpPr>
          <p:cNvPr id="59" name="Google Shape;226;p23">
            <a:extLst>
              <a:ext uri="{FF2B5EF4-FFF2-40B4-BE49-F238E27FC236}">
                <a16:creationId xmlns:a16="http://schemas.microsoft.com/office/drawing/2014/main" id="{1B98B147-528C-2AD0-6FF1-8AC5FD248C58}"/>
              </a:ext>
            </a:extLst>
          </p:cNvPr>
          <p:cNvSpPr txBox="1">
            <a:spLocks/>
          </p:cNvSpPr>
          <p:nvPr/>
        </p:nvSpPr>
        <p:spPr>
          <a:xfrm>
            <a:off x="2478718" y="250257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60" name="Google Shape;231;p23">
            <a:extLst>
              <a:ext uri="{FF2B5EF4-FFF2-40B4-BE49-F238E27FC236}">
                <a16:creationId xmlns:a16="http://schemas.microsoft.com/office/drawing/2014/main" id="{A936E40B-9395-85DB-56CD-75615D26B38D}"/>
              </a:ext>
            </a:extLst>
          </p:cNvPr>
          <p:cNvSpPr txBox="1">
            <a:spLocks/>
          </p:cNvSpPr>
          <p:nvPr/>
        </p:nvSpPr>
        <p:spPr>
          <a:xfrm>
            <a:off x="967260" y="2475130"/>
            <a:ext cx="137006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Planung</a:t>
            </a:r>
          </a:p>
        </p:txBody>
      </p:sp>
      <p:sp>
        <p:nvSpPr>
          <p:cNvPr id="198" name="Google Shape;226;p23">
            <a:extLst>
              <a:ext uri="{FF2B5EF4-FFF2-40B4-BE49-F238E27FC236}">
                <a16:creationId xmlns:a16="http://schemas.microsoft.com/office/drawing/2014/main" id="{A99606CF-5FDD-D317-2F21-F23DE510AED5}"/>
              </a:ext>
            </a:extLst>
          </p:cNvPr>
          <p:cNvSpPr txBox="1">
            <a:spLocks/>
          </p:cNvSpPr>
          <p:nvPr/>
        </p:nvSpPr>
        <p:spPr>
          <a:xfrm>
            <a:off x="6997362" y="252712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99" name="Google Shape;231;p23">
            <a:extLst>
              <a:ext uri="{FF2B5EF4-FFF2-40B4-BE49-F238E27FC236}">
                <a16:creationId xmlns:a16="http://schemas.microsoft.com/office/drawing/2014/main" id="{FACFD0E4-ECE7-811C-BEFC-22E586D0C3EC}"/>
              </a:ext>
            </a:extLst>
          </p:cNvPr>
          <p:cNvSpPr txBox="1">
            <a:spLocks/>
          </p:cNvSpPr>
          <p:nvPr/>
        </p:nvSpPr>
        <p:spPr>
          <a:xfrm>
            <a:off x="5077637" y="2502576"/>
            <a:ext cx="1777833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App</a:t>
            </a:r>
          </a:p>
        </p:txBody>
      </p:sp>
      <p:grpSp>
        <p:nvGrpSpPr>
          <p:cNvPr id="200" name="Google Shape;238;p23">
            <a:extLst>
              <a:ext uri="{FF2B5EF4-FFF2-40B4-BE49-F238E27FC236}">
                <a16:creationId xmlns:a16="http://schemas.microsoft.com/office/drawing/2014/main" id="{D712FDF0-5101-ED1D-FFED-3B3B638CFDFF}"/>
              </a:ext>
            </a:extLst>
          </p:cNvPr>
          <p:cNvGrpSpPr/>
          <p:nvPr/>
        </p:nvGrpSpPr>
        <p:grpSpPr>
          <a:xfrm>
            <a:off x="7767643" y="2641739"/>
            <a:ext cx="428915" cy="426116"/>
            <a:chOff x="6226275" y="3911538"/>
            <a:chExt cx="900325" cy="894450"/>
          </a:xfrm>
        </p:grpSpPr>
        <p:sp>
          <p:nvSpPr>
            <p:cNvPr id="201" name="Google Shape;239;p23">
              <a:extLst>
                <a:ext uri="{FF2B5EF4-FFF2-40B4-BE49-F238E27FC236}">
                  <a16:creationId xmlns:a16="http://schemas.microsoft.com/office/drawing/2014/main" id="{4AF9B0E5-CF00-8D2C-846F-0A5E60DA706F}"/>
                </a:ext>
              </a:extLst>
            </p:cNvPr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0;p23">
              <a:extLst>
                <a:ext uri="{FF2B5EF4-FFF2-40B4-BE49-F238E27FC236}">
                  <a16:creationId xmlns:a16="http://schemas.microsoft.com/office/drawing/2014/main" id="{FA30FF78-AAA8-DF8E-E2C5-6D519235A9A8}"/>
                </a:ext>
              </a:extLst>
            </p:cNvPr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1;p23">
              <a:extLst>
                <a:ext uri="{FF2B5EF4-FFF2-40B4-BE49-F238E27FC236}">
                  <a16:creationId xmlns:a16="http://schemas.microsoft.com/office/drawing/2014/main" id="{51410703-93A0-E7E6-F324-D3F0222EF25E}"/>
                </a:ext>
              </a:extLst>
            </p:cNvPr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2;p23">
              <a:extLst>
                <a:ext uri="{FF2B5EF4-FFF2-40B4-BE49-F238E27FC236}">
                  <a16:creationId xmlns:a16="http://schemas.microsoft.com/office/drawing/2014/main" id="{9562D481-702D-B168-CF82-0893278584E9}"/>
                </a:ext>
              </a:extLst>
            </p:cNvPr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3;p23">
              <a:extLst>
                <a:ext uri="{FF2B5EF4-FFF2-40B4-BE49-F238E27FC236}">
                  <a16:creationId xmlns:a16="http://schemas.microsoft.com/office/drawing/2014/main" id="{89B83563-6805-6664-9787-CFF5D8FDC6BC}"/>
                </a:ext>
              </a:extLst>
            </p:cNvPr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4;p23">
              <a:extLst>
                <a:ext uri="{FF2B5EF4-FFF2-40B4-BE49-F238E27FC236}">
                  <a16:creationId xmlns:a16="http://schemas.microsoft.com/office/drawing/2014/main" id="{D0943909-DCAD-7642-A727-5F7551DAA957}"/>
                </a:ext>
              </a:extLst>
            </p:cNvPr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5;p23">
              <a:extLst>
                <a:ext uri="{FF2B5EF4-FFF2-40B4-BE49-F238E27FC236}">
                  <a16:creationId xmlns:a16="http://schemas.microsoft.com/office/drawing/2014/main" id="{34910D40-F0A3-A061-8C3B-B9FB63CBA0B1}"/>
                </a:ext>
              </a:extLst>
            </p:cNvPr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46;p23">
              <a:extLst>
                <a:ext uri="{FF2B5EF4-FFF2-40B4-BE49-F238E27FC236}">
                  <a16:creationId xmlns:a16="http://schemas.microsoft.com/office/drawing/2014/main" id="{66790F23-8E15-9D35-9824-826CBD59DFE7}"/>
                </a:ext>
              </a:extLst>
            </p:cNvPr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26;p23">
            <a:extLst>
              <a:ext uri="{FF2B5EF4-FFF2-40B4-BE49-F238E27FC236}">
                <a16:creationId xmlns:a16="http://schemas.microsoft.com/office/drawing/2014/main" id="{B083F108-ECBE-9928-50C3-D6CA366E3AB0}"/>
              </a:ext>
            </a:extLst>
          </p:cNvPr>
          <p:cNvSpPr txBox="1">
            <a:spLocks/>
          </p:cNvSpPr>
          <p:nvPr/>
        </p:nvSpPr>
        <p:spPr>
          <a:xfrm>
            <a:off x="2478718" y="3255773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10" name="Google Shape;231;p23">
            <a:extLst>
              <a:ext uri="{FF2B5EF4-FFF2-40B4-BE49-F238E27FC236}">
                <a16:creationId xmlns:a16="http://schemas.microsoft.com/office/drawing/2014/main" id="{1779189A-BEAB-1881-6687-5F2C36AE839F}"/>
              </a:ext>
            </a:extLst>
          </p:cNvPr>
          <p:cNvSpPr txBox="1">
            <a:spLocks/>
          </p:cNvSpPr>
          <p:nvPr/>
        </p:nvSpPr>
        <p:spPr>
          <a:xfrm>
            <a:off x="967260" y="3228327"/>
            <a:ext cx="137006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ERP</a:t>
            </a:r>
          </a:p>
        </p:txBody>
      </p:sp>
      <p:sp>
        <p:nvSpPr>
          <p:cNvPr id="260" name="Google Shape;226;p23">
            <a:extLst>
              <a:ext uri="{FF2B5EF4-FFF2-40B4-BE49-F238E27FC236}">
                <a16:creationId xmlns:a16="http://schemas.microsoft.com/office/drawing/2014/main" id="{33276CDE-AFE5-5BAE-96E1-8F666CF486B6}"/>
              </a:ext>
            </a:extLst>
          </p:cNvPr>
          <p:cNvSpPr txBox="1">
            <a:spLocks/>
          </p:cNvSpPr>
          <p:nvPr/>
        </p:nvSpPr>
        <p:spPr>
          <a:xfrm>
            <a:off x="6997362" y="3280323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261" name="Google Shape;231;p23">
            <a:extLst>
              <a:ext uri="{FF2B5EF4-FFF2-40B4-BE49-F238E27FC236}">
                <a16:creationId xmlns:a16="http://schemas.microsoft.com/office/drawing/2014/main" id="{CB16A228-827B-2A92-62E6-6D4DCBB39642}"/>
              </a:ext>
            </a:extLst>
          </p:cNvPr>
          <p:cNvSpPr txBox="1">
            <a:spLocks/>
          </p:cNvSpPr>
          <p:nvPr/>
        </p:nvSpPr>
        <p:spPr>
          <a:xfrm>
            <a:off x="5282514" y="3252877"/>
            <a:ext cx="157345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Reflexion</a:t>
            </a:r>
          </a:p>
        </p:txBody>
      </p:sp>
      <p:sp>
        <p:nvSpPr>
          <p:cNvPr id="271" name="Google Shape;226;p23">
            <a:extLst>
              <a:ext uri="{FF2B5EF4-FFF2-40B4-BE49-F238E27FC236}">
                <a16:creationId xmlns:a16="http://schemas.microsoft.com/office/drawing/2014/main" id="{A8DBB031-6F6C-F788-9118-C7ECD16E561B}"/>
              </a:ext>
            </a:extLst>
          </p:cNvPr>
          <p:cNvSpPr txBox="1">
            <a:spLocks/>
          </p:cNvSpPr>
          <p:nvPr/>
        </p:nvSpPr>
        <p:spPr>
          <a:xfrm>
            <a:off x="2478718" y="394714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72" name="Google Shape;231;p23">
            <a:extLst>
              <a:ext uri="{FF2B5EF4-FFF2-40B4-BE49-F238E27FC236}">
                <a16:creationId xmlns:a16="http://schemas.microsoft.com/office/drawing/2014/main" id="{072ACB70-C844-AC03-D260-638625ABA4D0}"/>
              </a:ext>
            </a:extLst>
          </p:cNvPr>
          <p:cNvSpPr txBox="1">
            <a:spLocks/>
          </p:cNvSpPr>
          <p:nvPr/>
        </p:nvSpPr>
        <p:spPr>
          <a:xfrm>
            <a:off x="967260" y="3919700"/>
            <a:ext cx="137006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Cloud</a:t>
            </a:r>
          </a:p>
        </p:txBody>
      </p:sp>
      <p:sp>
        <p:nvSpPr>
          <p:cNvPr id="282" name="Google Shape;226;p23">
            <a:extLst>
              <a:ext uri="{FF2B5EF4-FFF2-40B4-BE49-F238E27FC236}">
                <a16:creationId xmlns:a16="http://schemas.microsoft.com/office/drawing/2014/main" id="{B906487E-B74E-90AD-01CE-6CEB1F08CECB}"/>
              </a:ext>
            </a:extLst>
          </p:cNvPr>
          <p:cNvSpPr txBox="1">
            <a:spLocks/>
          </p:cNvSpPr>
          <p:nvPr/>
        </p:nvSpPr>
        <p:spPr>
          <a:xfrm>
            <a:off x="6997362" y="3971696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283" name="Google Shape;231;p23">
            <a:extLst>
              <a:ext uri="{FF2B5EF4-FFF2-40B4-BE49-F238E27FC236}">
                <a16:creationId xmlns:a16="http://schemas.microsoft.com/office/drawing/2014/main" id="{2378E3F5-7D3B-48AE-AA0D-A33B3A6B864E}"/>
              </a:ext>
            </a:extLst>
          </p:cNvPr>
          <p:cNvSpPr txBox="1">
            <a:spLocks/>
          </p:cNvSpPr>
          <p:nvPr/>
        </p:nvSpPr>
        <p:spPr>
          <a:xfrm>
            <a:off x="5078132" y="3944250"/>
            <a:ext cx="1777833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de-CH" sz="2400" dirty="0"/>
              <a:t>Fragen</a:t>
            </a:r>
          </a:p>
        </p:txBody>
      </p:sp>
      <p:sp>
        <p:nvSpPr>
          <p:cNvPr id="293" name="Google Shape;237;p23">
            <a:extLst>
              <a:ext uri="{FF2B5EF4-FFF2-40B4-BE49-F238E27FC236}">
                <a16:creationId xmlns:a16="http://schemas.microsoft.com/office/drawing/2014/main" id="{8036C1EE-8045-B257-B860-A5F522F392FE}"/>
              </a:ext>
            </a:extLst>
          </p:cNvPr>
          <p:cNvSpPr/>
          <p:nvPr/>
        </p:nvSpPr>
        <p:spPr>
          <a:xfrm>
            <a:off x="3232650" y="183092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55;p23">
            <a:extLst>
              <a:ext uri="{FF2B5EF4-FFF2-40B4-BE49-F238E27FC236}">
                <a16:creationId xmlns:a16="http://schemas.microsoft.com/office/drawing/2014/main" id="{B3AB9013-9F30-0413-A6A9-A659CA50DFCB}"/>
              </a:ext>
            </a:extLst>
          </p:cNvPr>
          <p:cNvSpPr/>
          <p:nvPr/>
        </p:nvSpPr>
        <p:spPr>
          <a:xfrm>
            <a:off x="7767643" y="3319159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6323;p53">
            <a:extLst>
              <a:ext uri="{FF2B5EF4-FFF2-40B4-BE49-F238E27FC236}">
                <a16:creationId xmlns:a16="http://schemas.microsoft.com/office/drawing/2014/main" id="{3C62726B-D590-0EC2-CE11-D3C7F183F02C}"/>
              </a:ext>
            </a:extLst>
          </p:cNvPr>
          <p:cNvGrpSpPr/>
          <p:nvPr/>
        </p:nvGrpSpPr>
        <p:grpSpPr>
          <a:xfrm>
            <a:off x="3251128" y="2615826"/>
            <a:ext cx="415364" cy="381735"/>
            <a:chOff x="-40378075" y="3267450"/>
            <a:chExt cx="317425" cy="289075"/>
          </a:xfrm>
          <a:solidFill>
            <a:srgbClr val="48FFD5"/>
          </a:solidFill>
        </p:grpSpPr>
        <p:sp>
          <p:nvSpPr>
            <p:cNvPr id="296" name="Google Shape;6324;p53">
              <a:extLst>
                <a:ext uri="{FF2B5EF4-FFF2-40B4-BE49-F238E27FC236}">
                  <a16:creationId xmlns:a16="http://schemas.microsoft.com/office/drawing/2014/main" id="{DE43D6D7-C468-42A1-BF95-63650068179A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325;p53">
              <a:extLst>
                <a:ext uri="{FF2B5EF4-FFF2-40B4-BE49-F238E27FC236}">
                  <a16:creationId xmlns:a16="http://schemas.microsoft.com/office/drawing/2014/main" id="{C9480B43-8E06-9DF0-1897-45F4DE402244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326;p53">
              <a:extLst>
                <a:ext uri="{FF2B5EF4-FFF2-40B4-BE49-F238E27FC236}">
                  <a16:creationId xmlns:a16="http://schemas.microsoft.com/office/drawing/2014/main" id="{000181A1-2F95-B2D6-5119-02B45D5604F8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327;p53">
              <a:extLst>
                <a:ext uri="{FF2B5EF4-FFF2-40B4-BE49-F238E27FC236}">
                  <a16:creationId xmlns:a16="http://schemas.microsoft.com/office/drawing/2014/main" id="{E79E4354-7639-6576-EB1A-B62520ECAD91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6676;p54">
            <a:extLst>
              <a:ext uri="{FF2B5EF4-FFF2-40B4-BE49-F238E27FC236}">
                <a16:creationId xmlns:a16="http://schemas.microsoft.com/office/drawing/2014/main" id="{2AD9F13C-EB50-2147-86D0-64161CFDA841}"/>
              </a:ext>
            </a:extLst>
          </p:cNvPr>
          <p:cNvGrpSpPr/>
          <p:nvPr/>
        </p:nvGrpSpPr>
        <p:grpSpPr>
          <a:xfrm>
            <a:off x="3248999" y="3369473"/>
            <a:ext cx="422038" cy="419169"/>
            <a:chOff x="-62884425" y="4111775"/>
            <a:chExt cx="317425" cy="316650"/>
          </a:xfrm>
          <a:solidFill>
            <a:srgbClr val="48FFD5"/>
          </a:solidFill>
        </p:grpSpPr>
        <p:sp>
          <p:nvSpPr>
            <p:cNvPr id="301" name="Google Shape;6677;p54">
              <a:extLst>
                <a:ext uri="{FF2B5EF4-FFF2-40B4-BE49-F238E27FC236}">
                  <a16:creationId xmlns:a16="http://schemas.microsoft.com/office/drawing/2014/main" id="{E2B19FFD-96D7-2430-E31D-21617941FF89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678;p54">
              <a:extLst>
                <a:ext uri="{FF2B5EF4-FFF2-40B4-BE49-F238E27FC236}">
                  <a16:creationId xmlns:a16="http://schemas.microsoft.com/office/drawing/2014/main" id="{FA456CAB-6DA5-4645-9027-D4BA8A647947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6081;p52">
            <a:extLst>
              <a:ext uri="{FF2B5EF4-FFF2-40B4-BE49-F238E27FC236}">
                <a16:creationId xmlns:a16="http://schemas.microsoft.com/office/drawing/2014/main" id="{877511F2-A0BF-24AB-A801-7EB8C526384A}"/>
              </a:ext>
            </a:extLst>
          </p:cNvPr>
          <p:cNvGrpSpPr/>
          <p:nvPr/>
        </p:nvGrpSpPr>
        <p:grpSpPr>
          <a:xfrm>
            <a:off x="3215870" y="4069455"/>
            <a:ext cx="486757" cy="385455"/>
            <a:chOff x="2085525" y="3263750"/>
            <a:chExt cx="481825" cy="381550"/>
          </a:xfrm>
          <a:solidFill>
            <a:srgbClr val="48FFD5"/>
          </a:solidFill>
        </p:grpSpPr>
        <p:sp>
          <p:nvSpPr>
            <p:cNvPr id="304" name="Google Shape;6082;p52">
              <a:extLst>
                <a:ext uri="{FF2B5EF4-FFF2-40B4-BE49-F238E27FC236}">
                  <a16:creationId xmlns:a16="http://schemas.microsoft.com/office/drawing/2014/main" id="{E494EDAC-50FC-3058-79B1-3235D05114D9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05" name="Google Shape;6083;p52">
              <a:extLst>
                <a:ext uri="{FF2B5EF4-FFF2-40B4-BE49-F238E27FC236}">
                  <a16:creationId xmlns:a16="http://schemas.microsoft.com/office/drawing/2014/main" id="{308C170E-ED92-9941-6694-51245B5D2091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06" name="Google Shape;6660;p54">
            <a:extLst>
              <a:ext uri="{FF2B5EF4-FFF2-40B4-BE49-F238E27FC236}">
                <a16:creationId xmlns:a16="http://schemas.microsoft.com/office/drawing/2014/main" id="{7200C4B8-25AB-32C3-21F3-8DF3D220A321}"/>
              </a:ext>
            </a:extLst>
          </p:cNvPr>
          <p:cNvSpPr/>
          <p:nvPr/>
        </p:nvSpPr>
        <p:spPr>
          <a:xfrm>
            <a:off x="7743930" y="1872558"/>
            <a:ext cx="528107" cy="412520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7380;p55">
            <a:extLst>
              <a:ext uri="{FF2B5EF4-FFF2-40B4-BE49-F238E27FC236}">
                <a16:creationId xmlns:a16="http://schemas.microsoft.com/office/drawing/2014/main" id="{AE4ED233-88F5-4BEC-FA48-06DD995BBAE7}"/>
              </a:ext>
            </a:extLst>
          </p:cNvPr>
          <p:cNvSpPr/>
          <p:nvPr/>
        </p:nvSpPr>
        <p:spPr>
          <a:xfrm>
            <a:off x="7808857" y="4052319"/>
            <a:ext cx="417578" cy="416470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89404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/>
              <a:t>SaaS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</a:rPr>
              <a:t>Software </a:t>
            </a:r>
            <a:r>
              <a:rPr lang="de-CH" dirty="0" err="1">
                <a:solidFill>
                  <a:srgbClr val="FFFFFF"/>
                </a:solidFill>
              </a:rPr>
              <a:t>as</a:t>
            </a:r>
            <a:r>
              <a:rPr lang="de-CH" dirty="0">
                <a:solidFill>
                  <a:srgbClr val="FFFFFF"/>
                </a:solidFill>
              </a:rPr>
              <a:t> a Service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Google Shape;6609;p54">
            <a:extLst>
              <a:ext uri="{FF2B5EF4-FFF2-40B4-BE49-F238E27FC236}">
                <a16:creationId xmlns:a16="http://schemas.microsoft.com/office/drawing/2014/main" id="{E8BD3E79-05D6-113F-4E76-27E2E26585ED}"/>
              </a:ext>
            </a:extLst>
          </p:cNvPr>
          <p:cNvSpPr/>
          <p:nvPr/>
        </p:nvSpPr>
        <p:spPr>
          <a:xfrm>
            <a:off x="1059172" y="1324814"/>
            <a:ext cx="2628118" cy="2621699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50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Wieso SaaS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311700" y="1798300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Kostenlos</a:t>
            </a:r>
          </a:p>
          <a:p>
            <a:pPr marL="342900">
              <a:buFontTx/>
              <a:buChar char="-"/>
            </a:pPr>
            <a:r>
              <a:rPr lang="de-CH" sz="2400" dirty="0"/>
              <a:t>Simpel</a:t>
            </a:r>
          </a:p>
          <a:p>
            <a:pPr marL="342900">
              <a:buFontTx/>
              <a:buChar char="-"/>
            </a:pPr>
            <a:r>
              <a:rPr lang="de-CH" sz="2400" dirty="0"/>
              <a:t>Unbegrenzt Nutzer</a:t>
            </a:r>
          </a:p>
          <a:p>
            <a:pPr marL="342900">
              <a:buFontTx/>
              <a:buChar char="-"/>
            </a:pPr>
            <a:r>
              <a:rPr lang="de-CH" sz="2400" dirty="0"/>
              <a:t>Skalierbar</a:t>
            </a:r>
          </a:p>
          <a:p>
            <a:pPr marL="342900">
              <a:buFontTx/>
              <a:buChar char="-"/>
            </a:pPr>
            <a:r>
              <a:rPr lang="de-CH" sz="2400" dirty="0"/>
              <a:t>Alles an einem Ort</a:t>
            </a:r>
          </a:p>
          <a:p>
            <a:pPr marL="342900">
              <a:buFontTx/>
              <a:buChar char="-"/>
            </a:pPr>
            <a:r>
              <a:rPr lang="de-CH" sz="2400" dirty="0"/>
              <a:t>Von überall aus Nutzbar</a:t>
            </a:r>
          </a:p>
          <a:p>
            <a:pPr marL="342900">
              <a:buFontTx/>
              <a:buChar char="-"/>
            </a:pPr>
            <a:endParaRPr lang="de-CH" sz="2400" dirty="0"/>
          </a:p>
          <a:p>
            <a:pPr marL="342900">
              <a:buFontTx/>
              <a:buChar char="-"/>
            </a:pPr>
            <a:endParaRPr lang="de-CH" sz="2400" dirty="0"/>
          </a:p>
        </p:txBody>
      </p:sp>
      <p:pic>
        <p:nvPicPr>
          <p:cNvPr id="5122" name="Picture 2" descr="What is Software as a Service (SaaS)? | Ongoing WMS">
            <a:extLst>
              <a:ext uri="{FF2B5EF4-FFF2-40B4-BE49-F238E27FC236}">
                <a16:creationId xmlns:a16="http://schemas.microsoft.com/office/drawing/2014/main" id="{6AC91C2D-774E-8259-ABDE-913EF054F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64" y="1696439"/>
            <a:ext cx="2845605" cy="27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05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Was übernimmt </a:t>
            </a:r>
            <a:r>
              <a:rPr lang="de-CH" dirty="0" err="1"/>
              <a:t>Odoo</a:t>
            </a:r>
            <a:r>
              <a:rPr lang="de-CH" dirty="0"/>
              <a:t>?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2373880" y="1863614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Software</a:t>
            </a:r>
          </a:p>
          <a:p>
            <a:pPr marL="342900">
              <a:buFontTx/>
              <a:buChar char="-"/>
            </a:pPr>
            <a:r>
              <a:rPr lang="de-CH" sz="2400" dirty="0"/>
              <a:t>Server</a:t>
            </a:r>
          </a:p>
          <a:p>
            <a:pPr marL="342900">
              <a:buFontTx/>
              <a:buChar char="-"/>
            </a:pPr>
            <a:r>
              <a:rPr lang="de-CH" sz="2400" dirty="0"/>
              <a:t>Sicherheit</a:t>
            </a:r>
          </a:p>
          <a:p>
            <a:pPr marL="342900">
              <a:buFontTx/>
              <a:buChar char="-"/>
            </a:pPr>
            <a:r>
              <a:rPr lang="de-CH" sz="2400" dirty="0"/>
              <a:t>Backups</a:t>
            </a:r>
          </a:p>
          <a:p>
            <a:pPr marL="342900">
              <a:buFontTx/>
              <a:buChar char="-"/>
            </a:pPr>
            <a:r>
              <a:rPr lang="de-CH" sz="2400" dirty="0"/>
              <a:t>Automatisierung</a:t>
            </a:r>
          </a:p>
          <a:p>
            <a:pPr marL="342900">
              <a:buFontTx/>
              <a:buChar char="-"/>
            </a:pPr>
            <a:r>
              <a:rPr lang="de-CH" sz="2400" dirty="0"/>
              <a:t>Skalieren</a:t>
            </a:r>
          </a:p>
          <a:p>
            <a:pPr marL="342900">
              <a:buFontTx/>
              <a:buChar char="-"/>
            </a:pP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570191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Nachteile dieser Lösung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2373880" y="1863614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Angewiesen auf </a:t>
            </a:r>
            <a:r>
              <a:rPr lang="de-CH" sz="2400" dirty="0" err="1"/>
              <a:t>Odoo</a:t>
            </a:r>
            <a:endParaRPr lang="de-CH" sz="2400" dirty="0"/>
          </a:p>
          <a:p>
            <a:pPr marL="342900">
              <a:buFontTx/>
              <a:buChar char="-"/>
            </a:pPr>
            <a:r>
              <a:rPr lang="de-CH" sz="2400" dirty="0"/>
              <a:t>Nicht spezifisch auf dieses Projekt zugeschnitten</a:t>
            </a:r>
          </a:p>
        </p:txBody>
      </p:sp>
    </p:spTree>
    <p:extLst>
      <p:ext uri="{BB962C8B-B14F-4D97-AF65-F5344CB8AC3E}">
        <p14:creationId xmlns:p14="http://schemas.microsoft.com/office/powerpoint/2010/main" val="2643086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89404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/>
              <a:t>App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5" name="Google Shape;6024;p52">
            <a:extLst>
              <a:ext uri="{FF2B5EF4-FFF2-40B4-BE49-F238E27FC236}">
                <a16:creationId xmlns:a16="http://schemas.microsoft.com/office/drawing/2014/main" id="{4FD85C41-41A3-9EBB-712F-D71594522B20}"/>
              </a:ext>
            </a:extLst>
          </p:cNvPr>
          <p:cNvGrpSpPr/>
          <p:nvPr/>
        </p:nvGrpSpPr>
        <p:grpSpPr>
          <a:xfrm>
            <a:off x="944458" y="1381168"/>
            <a:ext cx="2657537" cy="2657537"/>
            <a:chOff x="1492675" y="2027925"/>
            <a:chExt cx="481825" cy="481825"/>
          </a:xfrm>
        </p:grpSpPr>
        <p:sp>
          <p:nvSpPr>
            <p:cNvPr id="7" name="Google Shape;6025;p52">
              <a:extLst>
                <a:ext uri="{FF2B5EF4-FFF2-40B4-BE49-F238E27FC236}">
                  <a16:creationId xmlns:a16="http://schemas.microsoft.com/office/drawing/2014/main" id="{F4451D71-2B2E-48AC-DB1B-E8874C28126D}"/>
                </a:ext>
              </a:extLst>
            </p:cNvPr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6026;p52">
              <a:extLst>
                <a:ext uri="{FF2B5EF4-FFF2-40B4-BE49-F238E27FC236}">
                  <a16:creationId xmlns:a16="http://schemas.microsoft.com/office/drawing/2014/main" id="{EFB45B7E-456B-063F-6725-76D3696B781B}"/>
                </a:ext>
              </a:extLst>
            </p:cNvPr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6027;p52">
              <a:extLst>
                <a:ext uri="{FF2B5EF4-FFF2-40B4-BE49-F238E27FC236}">
                  <a16:creationId xmlns:a16="http://schemas.microsoft.com/office/drawing/2014/main" id="{CDFE5C37-3FFB-630F-169A-CE099880E6CC}"/>
                </a:ext>
              </a:extLst>
            </p:cNvPr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028;p52">
              <a:extLst>
                <a:ext uri="{FF2B5EF4-FFF2-40B4-BE49-F238E27FC236}">
                  <a16:creationId xmlns:a16="http://schemas.microsoft.com/office/drawing/2014/main" id="{7722BBF3-9858-B055-D8E4-55CE3675100A}"/>
                </a:ext>
              </a:extLst>
            </p:cNvPr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029;p52">
              <a:extLst>
                <a:ext uri="{FF2B5EF4-FFF2-40B4-BE49-F238E27FC236}">
                  <a16:creationId xmlns:a16="http://schemas.microsoft.com/office/drawing/2014/main" id="{2FAACBAA-0201-CF0A-F273-20162B673294}"/>
                </a:ext>
              </a:extLst>
            </p:cNvPr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365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Aufbau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1989438" y="1414849"/>
            <a:ext cx="5158947" cy="3645243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2060727"/>
            <a:ext cx="140771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/>
              <a:t>Optionen</a:t>
            </a:r>
            <a:endParaRPr sz="2000" dirty="0"/>
          </a:p>
        </p:txBody>
      </p:sp>
      <p:sp>
        <p:nvSpPr>
          <p:cNvPr id="691" name="Google Shape;691;p34"/>
          <p:cNvSpPr txBox="1">
            <a:spLocks noGrp="1"/>
          </p:cNvSpPr>
          <p:nvPr>
            <p:ph type="ctrTitle" idx="4294967295"/>
          </p:nvPr>
        </p:nvSpPr>
        <p:spPr>
          <a:xfrm>
            <a:off x="-159314" y="1536473"/>
            <a:ext cx="2045401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Erstellen und Verwalten der Buchungen</a:t>
            </a:r>
            <a:endParaRPr sz="2000" dirty="0"/>
          </a:p>
        </p:txBody>
      </p:sp>
      <p:sp>
        <p:nvSpPr>
          <p:cNvPr id="693" name="Google Shape;693;p34"/>
          <p:cNvSpPr txBox="1">
            <a:spLocks noGrp="1"/>
          </p:cNvSpPr>
          <p:nvPr>
            <p:ph type="ctrTitle" idx="4294967295"/>
          </p:nvPr>
        </p:nvSpPr>
        <p:spPr>
          <a:xfrm>
            <a:off x="254629" y="2955842"/>
            <a:ext cx="1631458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dirty="0"/>
              <a:t>Wichtige Statistiken</a:t>
            </a:r>
            <a:endParaRPr sz="2000" dirty="0"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C3BFC649-1A09-D2DC-245E-1837D0EA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9"/>
          <a:stretch/>
        </p:blipFill>
        <p:spPr>
          <a:xfrm>
            <a:off x="2250005" y="1645025"/>
            <a:ext cx="4666609" cy="2599522"/>
          </a:xfrm>
          <a:prstGeom prst="rect">
            <a:avLst/>
          </a:prstGeom>
        </p:spPr>
      </p:pic>
      <p:cxnSp>
        <p:nvCxnSpPr>
          <p:cNvPr id="694" name="Google Shape;694;p34"/>
          <p:cNvCxnSpPr>
            <a:cxnSpLocks/>
          </p:cNvCxnSpPr>
          <p:nvPr/>
        </p:nvCxnSpPr>
        <p:spPr>
          <a:xfrm>
            <a:off x="1886087" y="2071527"/>
            <a:ext cx="2309382" cy="336065"/>
          </a:xfrm>
          <a:prstGeom prst="bentConnector3">
            <a:avLst>
              <a:gd name="adj1" fmla="val 99494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>
            <a:cxnSpLocks/>
          </p:cNvCxnSpPr>
          <p:nvPr/>
        </p:nvCxnSpPr>
        <p:spPr>
          <a:xfrm flipV="1">
            <a:off x="1865991" y="3036097"/>
            <a:ext cx="1578572" cy="279644"/>
          </a:xfrm>
          <a:prstGeom prst="bentConnector3">
            <a:avLst>
              <a:gd name="adj1" fmla="val 99315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>
            <a:cxnSpLocks/>
          </p:cNvCxnSpPr>
          <p:nvPr/>
        </p:nvCxnSpPr>
        <p:spPr>
          <a:xfrm flipV="1">
            <a:off x="6731586" y="2272362"/>
            <a:ext cx="698334" cy="31877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>
            <a:cxnSpLocks/>
          </p:cNvCxnSpPr>
          <p:nvPr/>
        </p:nvCxnSpPr>
        <p:spPr>
          <a:xfrm>
            <a:off x="5016843" y="3053942"/>
            <a:ext cx="2495460" cy="868757"/>
          </a:xfrm>
          <a:prstGeom prst="bentConnector3">
            <a:avLst>
              <a:gd name="adj1" fmla="val 483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90;p34">
            <a:extLst>
              <a:ext uri="{FF2B5EF4-FFF2-40B4-BE49-F238E27FC236}">
                <a16:creationId xmlns:a16="http://schemas.microsoft.com/office/drawing/2014/main" id="{B6B0D528-1E13-5794-C60D-7D43CF3774D9}"/>
              </a:ext>
            </a:extLst>
          </p:cNvPr>
          <p:cNvSpPr txBox="1">
            <a:spLocks/>
          </p:cNvSpPr>
          <p:nvPr/>
        </p:nvSpPr>
        <p:spPr>
          <a:xfrm>
            <a:off x="7512303" y="3529753"/>
            <a:ext cx="1778832" cy="13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de-CH" sz="2000" dirty="0"/>
              <a:t>Rechnungen erstellen und Archiv</a:t>
            </a:r>
          </a:p>
        </p:txBody>
      </p:sp>
    </p:spTree>
    <p:extLst>
      <p:ext uri="{BB962C8B-B14F-4D97-AF65-F5344CB8AC3E}">
        <p14:creationId xmlns:p14="http://schemas.microsoft.com/office/powerpoint/2010/main" val="3691387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Produkte erstellen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69F1912-7127-5ABD-001A-68F11B8CD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04" y="1553382"/>
            <a:ext cx="7107791" cy="30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0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Vermietungen Erstellen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fik 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79802AC-9548-E1C5-68B4-14BEDD4E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49" y="1399432"/>
            <a:ext cx="7684701" cy="33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5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Kalenderübersicht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fik 3" descr="Ein Bild, das Text, Schrift, Reihe, Zahl enthält.&#10;&#10;Automatisch generierte Beschreibung">
            <a:extLst>
              <a:ext uri="{FF2B5EF4-FFF2-40B4-BE49-F238E27FC236}">
                <a16:creationId xmlns:a16="http://schemas.microsoft.com/office/drawing/2014/main" id="{D53A3860-BA5A-2E93-EEB7-6E5A06489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42" r="20001"/>
          <a:stretch/>
        </p:blipFill>
        <p:spPr>
          <a:xfrm>
            <a:off x="611143" y="1612558"/>
            <a:ext cx="7921714" cy="2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Rechnungen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fik 1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966F92D-C5FE-DF1E-9679-984DB260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57" y="1552601"/>
            <a:ext cx="7373685" cy="31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5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5000" dirty="0"/>
              <a:t>Aufgabe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7" name="Google Shape;8883;p58">
            <a:extLst>
              <a:ext uri="{FF2B5EF4-FFF2-40B4-BE49-F238E27FC236}">
                <a16:creationId xmlns:a16="http://schemas.microsoft.com/office/drawing/2014/main" id="{BEA114F2-A337-BF22-0C77-11E0CB74C508}"/>
              </a:ext>
            </a:extLst>
          </p:cNvPr>
          <p:cNvGrpSpPr/>
          <p:nvPr/>
        </p:nvGrpSpPr>
        <p:grpSpPr>
          <a:xfrm>
            <a:off x="1159366" y="1423767"/>
            <a:ext cx="2290119" cy="2295965"/>
            <a:chOff x="-1591550" y="3597475"/>
            <a:chExt cx="293825" cy="294575"/>
          </a:xfrm>
        </p:grpSpPr>
        <p:sp>
          <p:nvSpPr>
            <p:cNvPr id="18" name="Google Shape;8884;p58">
              <a:extLst>
                <a:ext uri="{FF2B5EF4-FFF2-40B4-BE49-F238E27FC236}">
                  <a16:creationId xmlns:a16="http://schemas.microsoft.com/office/drawing/2014/main" id="{2852043B-7D23-06F5-D47D-9B6F6A4BADD6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885;p58">
              <a:extLst>
                <a:ext uri="{FF2B5EF4-FFF2-40B4-BE49-F238E27FC236}">
                  <a16:creationId xmlns:a16="http://schemas.microsoft.com/office/drawing/2014/main" id="{4B194E51-9417-BFBF-A67E-32EA25116FD8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886;p58">
              <a:extLst>
                <a:ext uri="{FF2B5EF4-FFF2-40B4-BE49-F238E27FC236}">
                  <a16:creationId xmlns:a16="http://schemas.microsoft.com/office/drawing/2014/main" id="{5A2E3D63-C7C4-60E4-A1F6-407EA3937C48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Anmeldeseite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8A912135-F033-FE3F-C54D-06DA877A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67" y="1544595"/>
            <a:ext cx="5836738" cy="31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Kunden-Dashboard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1B4F4BF5-7C87-012E-51EF-67A6424C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16" y="1468771"/>
            <a:ext cx="6752968" cy="34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76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Verkaufsanträge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44F2945E-5394-C0DE-7A8E-ED4F7F45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7" y="2208997"/>
            <a:ext cx="8447306" cy="16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1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Verschiedene Benutzer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F4EBDA9-3A51-4FFB-E143-13610538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" t="4277"/>
          <a:stretch/>
        </p:blipFill>
        <p:spPr>
          <a:xfrm>
            <a:off x="560552" y="1947764"/>
            <a:ext cx="8022895" cy="25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89404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/>
              <a:t>Reflexion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>
                <a:solidFill>
                  <a:srgbClr val="FFFFFF"/>
                </a:solidFill>
              </a:rPr>
              <a:t>Reflexion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Google Shape;7822;p56">
            <a:extLst>
              <a:ext uri="{FF2B5EF4-FFF2-40B4-BE49-F238E27FC236}">
                <a16:creationId xmlns:a16="http://schemas.microsoft.com/office/drawing/2014/main" id="{991C657B-6BC7-ACA1-D44C-CCD790787A07}"/>
              </a:ext>
            </a:extLst>
          </p:cNvPr>
          <p:cNvGrpSpPr/>
          <p:nvPr/>
        </p:nvGrpSpPr>
        <p:grpSpPr>
          <a:xfrm>
            <a:off x="1421028" y="1324814"/>
            <a:ext cx="2183805" cy="2594706"/>
            <a:chOff x="-48233050" y="3569725"/>
            <a:chExt cx="252050" cy="299475"/>
          </a:xfrm>
        </p:grpSpPr>
        <p:sp>
          <p:nvSpPr>
            <p:cNvPr id="3" name="Google Shape;7823;p56">
              <a:extLst>
                <a:ext uri="{FF2B5EF4-FFF2-40B4-BE49-F238E27FC236}">
                  <a16:creationId xmlns:a16="http://schemas.microsoft.com/office/drawing/2014/main" id="{81BB055A-CE5C-674A-0F56-AAFEA7B52B41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24;p56">
              <a:extLst>
                <a:ext uri="{FF2B5EF4-FFF2-40B4-BE49-F238E27FC236}">
                  <a16:creationId xmlns:a16="http://schemas.microsoft.com/office/drawing/2014/main" id="{A2F6FE65-FD04-AEEE-6E3B-3D2028200F70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25;p56">
              <a:extLst>
                <a:ext uri="{FF2B5EF4-FFF2-40B4-BE49-F238E27FC236}">
                  <a16:creationId xmlns:a16="http://schemas.microsoft.com/office/drawing/2014/main" id="{652C1754-8498-E496-8C80-6F00B1B8B3AD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902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Gut gelaufen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669695" y="1798300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Zeit gut eingehalten</a:t>
            </a:r>
          </a:p>
          <a:p>
            <a:pPr marL="342900">
              <a:buFontTx/>
              <a:buChar char="-"/>
            </a:pPr>
            <a:r>
              <a:rPr lang="de-CH" sz="2400" dirty="0"/>
              <a:t>Detaillierte Dokumentation</a:t>
            </a:r>
          </a:p>
          <a:p>
            <a:pPr marL="342900">
              <a:buFontTx/>
              <a:buChar char="-"/>
            </a:pPr>
            <a:r>
              <a:rPr lang="de-CH" sz="2400" dirty="0"/>
              <a:t>SaaS hat sich als beste Lösung herauskristallisiert</a:t>
            </a:r>
          </a:p>
        </p:txBody>
      </p:sp>
      <p:grpSp>
        <p:nvGrpSpPr>
          <p:cNvPr id="2" name="Google Shape;5850;p52">
            <a:extLst>
              <a:ext uri="{FF2B5EF4-FFF2-40B4-BE49-F238E27FC236}">
                <a16:creationId xmlns:a16="http://schemas.microsoft.com/office/drawing/2014/main" id="{1F0B9F5A-22F7-29CB-9AE9-79EA915BC9C7}"/>
              </a:ext>
            </a:extLst>
          </p:cNvPr>
          <p:cNvGrpSpPr/>
          <p:nvPr/>
        </p:nvGrpSpPr>
        <p:grpSpPr>
          <a:xfrm>
            <a:off x="6233983" y="1919115"/>
            <a:ext cx="1704547" cy="1889946"/>
            <a:chOff x="3300325" y="249875"/>
            <a:chExt cx="433725" cy="480900"/>
          </a:xfrm>
        </p:grpSpPr>
        <p:sp>
          <p:nvSpPr>
            <p:cNvPr id="3" name="Google Shape;5851;p52">
              <a:extLst>
                <a:ext uri="{FF2B5EF4-FFF2-40B4-BE49-F238E27FC236}">
                  <a16:creationId xmlns:a16="http://schemas.microsoft.com/office/drawing/2014/main" id="{946E8CEC-B0A5-F8C8-4955-D21BE2D29A52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852;p52">
              <a:extLst>
                <a:ext uri="{FF2B5EF4-FFF2-40B4-BE49-F238E27FC236}">
                  <a16:creationId xmlns:a16="http://schemas.microsoft.com/office/drawing/2014/main" id="{74A13432-C501-636B-36DF-6076348AFD4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5853;p52">
              <a:extLst>
                <a:ext uri="{FF2B5EF4-FFF2-40B4-BE49-F238E27FC236}">
                  <a16:creationId xmlns:a16="http://schemas.microsoft.com/office/drawing/2014/main" id="{9D5DCD73-07D6-3CBC-E8C0-A8092420DB5A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5854;p52">
              <a:extLst>
                <a:ext uri="{FF2B5EF4-FFF2-40B4-BE49-F238E27FC236}">
                  <a16:creationId xmlns:a16="http://schemas.microsoft.com/office/drawing/2014/main" id="{361050CA-0C13-A84C-88F3-F1BF7B2477EA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855;p52">
              <a:extLst>
                <a:ext uri="{FF2B5EF4-FFF2-40B4-BE49-F238E27FC236}">
                  <a16:creationId xmlns:a16="http://schemas.microsoft.com/office/drawing/2014/main" id="{A1A3F7CA-A10C-E13C-A1F3-901BE7BDDB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856;p52">
              <a:extLst>
                <a:ext uri="{FF2B5EF4-FFF2-40B4-BE49-F238E27FC236}">
                  <a16:creationId xmlns:a16="http://schemas.microsoft.com/office/drawing/2014/main" id="{C2566623-AC28-A288-1FE9-56B6CA46820F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32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Potential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3861665" y="1745421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Mehr Zeit für die Planung</a:t>
            </a:r>
          </a:p>
          <a:p>
            <a:pPr marL="342900">
              <a:buFontTx/>
              <a:buChar char="-"/>
            </a:pPr>
            <a:r>
              <a:rPr lang="de-CH" sz="2400" dirty="0"/>
              <a:t>Präsentation während der Recherche schreiben</a:t>
            </a:r>
          </a:p>
        </p:txBody>
      </p:sp>
      <p:grpSp>
        <p:nvGrpSpPr>
          <p:cNvPr id="2" name="Google Shape;6793;p54">
            <a:extLst>
              <a:ext uri="{FF2B5EF4-FFF2-40B4-BE49-F238E27FC236}">
                <a16:creationId xmlns:a16="http://schemas.microsoft.com/office/drawing/2014/main" id="{2C722DA1-E3E8-0F1F-AAD7-4DB405103FBA}"/>
              </a:ext>
            </a:extLst>
          </p:cNvPr>
          <p:cNvGrpSpPr/>
          <p:nvPr/>
        </p:nvGrpSpPr>
        <p:grpSpPr>
          <a:xfrm>
            <a:off x="582407" y="2511187"/>
            <a:ext cx="2179328" cy="2184836"/>
            <a:chOff x="-61783350" y="3743950"/>
            <a:chExt cx="316650" cy="317450"/>
          </a:xfrm>
        </p:grpSpPr>
        <p:sp>
          <p:nvSpPr>
            <p:cNvPr id="3" name="Google Shape;6794;p54">
              <a:extLst>
                <a:ext uri="{FF2B5EF4-FFF2-40B4-BE49-F238E27FC236}">
                  <a16:creationId xmlns:a16="http://schemas.microsoft.com/office/drawing/2014/main" id="{613F689A-F701-FBF3-AB80-2EAFE4B389D0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95;p54">
              <a:extLst>
                <a:ext uri="{FF2B5EF4-FFF2-40B4-BE49-F238E27FC236}">
                  <a16:creationId xmlns:a16="http://schemas.microsoft.com/office/drawing/2014/main" id="{D20AA35C-F91E-8C2D-BE11-2F7081598332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9942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075935" y="1487351"/>
            <a:ext cx="4863583" cy="216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dirty="0">
                <a:solidFill>
                  <a:srgbClr val="16123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Vielen Dank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dirty="0">
                <a:solidFill>
                  <a:srgbClr val="16123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für eure Aufmerksamkeit</a:t>
            </a:r>
            <a:endParaRPr sz="4500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Ausgangslage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115203" y="1798300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20 Stellplätze</a:t>
            </a:r>
          </a:p>
          <a:p>
            <a:pPr marL="342900">
              <a:buFontTx/>
              <a:buChar char="-"/>
            </a:pPr>
            <a:r>
              <a:rPr lang="de-CH" sz="2400" dirty="0"/>
              <a:t>Daten effizient verwalten</a:t>
            </a:r>
          </a:p>
          <a:p>
            <a:pPr marL="342900">
              <a:buFontTx/>
              <a:buChar char="-"/>
            </a:pPr>
            <a:r>
              <a:rPr lang="de-CH" sz="2400" dirty="0"/>
              <a:t>Ankunft, Abfahrt, Kunden etc.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1E9C73-B0A3-F68A-8889-5A7F47CF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05" y="1798300"/>
            <a:ext cx="3424467" cy="22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Anforderungen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25">
            <a:extLst>
              <a:ext uri="{FF2B5EF4-FFF2-40B4-BE49-F238E27FC236}">
                <a16:creationId xmlns:a16="http://schemas.microsoft.com/office/drawing/2014/main" id="{7D5CCE00-CFED-B1B3-3E9D-D23030F49143}"/>
              </a:ext>
            </a:extLst>
          </p:cNvPr>
          <p:cNvSpPr txBox="1">
            <a:spLocks/>
          </p:cNvSpPr>
          <p:nvPr/>
        </p:nvSpPr>
        <p:spPr>
          <a:xfrm>
            <a:off x="4436060" y="2028414"/>
            <a:ext cx="4396240" cy="235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>
              <a:buFontTx/>
              <a:buChar char="-"/>
            </a:pPr>
            <a:r>
              <a:rPr lang="de-CH" sz="2400" dirty="0"/>
              <a:t>Rechnung pro Kunde</a:t>
            </a:r>
          </a:p>
          <a:p>
            <a:pPr marL="342900">
              <a:buFontTx/>
              <a:buChar char="-"/>
            </a:pPr>
            <a:r>
              <a:rPr lang="de-CH" sz="2400" dirty="0"/>
              <a:t>Übersicht Platz-Auslastung</a:t>
            </a:r>
          </a:p>
          <a:p>
            <a:pPr marL="342900">
              <a:buFontTx/>
              <a:buChar char="-"/>
            </a:pPr>
            <a:r>
              <a:rPr lang="de-CH" sz="2400" dirty="0"/>
              <a:t>Übersicht aller Rechnungen</a:t>
            </a:r>
          </a:p>
          <a:p>
            <a:pPr marL="342900">
              <a:buFontTx/>
              <a:buChar char="-"/>
            </a:pPr>
            <a:r>
              <a:rPr lang="de-CH" sz="2400" dirty="0"/>
              <a:t>ERP-System</a:t>
            </a:r>
          </a:p>
        </p:txBody>
      </p:sp>
      <p:grpSp>
        <p:nvGrpSpPr>
          <p:cNvPr id="2" name="Google Shape;8867;p58">
            <a:extLst>
              <a:ext uri="{FF2B5EF4-FFF2-40B4-BE49-F238E27FC236}">
                <a16:creationId xmlns:a16="http://schemas.microsoft.com/office/drawing/2014/main" id="{B7C73CCB-110B-31BD-E4C1-A1FC6E5544C7}"/>
              </a:ext>
            </a:extLst>
          </p:cNvPr>
          <p:cNvGrpSpPr/>
          <p:nvPr/>
        </p:nvGrpSpPr>
        <p:grpSpPr>
          <a:xfrm>
            <a:off x="1199014" y="1565811"/>
            <a:ext cx="2144452" cy="2813175"/>
            <a:chOff x="-3365275" y="3253275"/>
            <a:chExt cx="222150" cy="291425"/>
          </a:xfrm>
        </p:grpSpPr>
        <p:sp>
          <p:nvSpPr>
            <p:cNvPr id="3" name="Google Shape;8868;p58">
              <a:extLst>
                <a:ext uri="{FF2B5EF4-FFF2-40B4-BE49-F238E27FC236}">
                  <a16:creationId xmlns:a16="http://schemas.microsoft.com/office/drawing/2014/main" id="{458B16E2-4184-7CF0-41D1-CE0AF0C77FEB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69;p58">
              <a:extLst>
                <a:ext uri="{FF2B5EF4-FFF2-40B4-BE49-F238E27FC236}">
                  <a16:creationId xmlns:a16="http://schemas.microsoft.com/office/drawing/2014/main" id="{80D30A71-8B18-8876-7FBD-9A67C829228B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00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5000" dirty="0"/>
              <a:t>Planung</a:t>
            </a:r>
            <a:endParaRPr sz="5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97;p26">
            <a:extLst>
              <a:ext uri="{FF2B5EF4-FFF2-40B4-BE49-F238E27FC236}">
                <a16:creationId xmlns:a16="http://schemas.microsoft.com/office/drawing/2014/main" id="{AC27D7D8-AA74-7FB0-9F41-1197A2D7AC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30150" y="243983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2" name="Google Shape;6323;p53">
            <a:extLst>
              <a:ext uri="{FF2B5EF4-FFF2-40B4-BE49-F238E27FC236}">
                <a16:creationId xmlns:a16="http://schemas.microsoft.com/office/drawing/2014/main" id="{AF6BE6D6-832D-03E7-BF5A-9C30D01B7338}"/>
              </a:ext>
            </a:extLst>
          </p:cNvPr>
          <p:cNvGrpSpPr/>
          <p:nvPr/>
        </p:nvGrpSpPr>
        <p:grpSpPr>
          <a:xfrm>
            <a:off x="944678" y="1637894"/>
            <a:ext cx="2534089" cy="2222441"/>
            <a:chOff x="-40378075" y="3267450"/>
            <a:chExt cx="317425" cy="289075"/>
          </a:xfrm>
          <a:solidFill>
            <a:srgbClr val="48FFD5"/>
          </a:solidFill>
        </p:grpSpPr>
        <p:sp>
          <p:nvSpPr>
            <p:cNvPr id="3" name="Google Shape;6324;p53">
              <a:extLst>
                <a:ext uri="{FF2B5EF4-FFF2-40B4-BE49-F238E27FC236}">
                  <a16:creationId xmlns:a16="http://schemas.microsoft.com/office/drawing/2014/main" id="{E8677112-253F-A4A4-C077-557CD5989B3C}"/>
                </a:ext>
              </a:extLst>
            </p:cNvPr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6325;p53">
              <a:extLst>
                <a:ext uri="{FF2B5EF4-FFF2-40B4-BE49-F238E27FC236}">
                  <a16:creationId xmlns:a16="http://schemas.microsoft.com/office/drawing/2014/main" id="{B3A77C89-481B-BB59-1D2C-63062154453C}"/>
                </a:ext>
              </a:extLst>
            </p:cNvPr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326;p53">
              <a:extLst>
                <a:ext uri="{FF2B5EF4-FFF2-40B4-BE49-F238E27FC236}">
                  <a16:creationId xmlns:a16="http://schemas.microsoft.com/office/drawing/2014/main" id="{CAA62E6D-59B9-223F-ABC2-E74827477801}"/>
                </a:ext>
              </a:extLst>
            </p:cNvPr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327;p53">
              <a:extLst>
                <a:ext uri="{FF2B5EF4-FFF2-40B4-BE49-F238E27FC236}">
                  <a16:creationId xmlns:a16="http://schemas.microsoft.com/office/drawing/2014/main" id="{E6AA985C-64D8-D967-6F2E-F94FFD4A561B}"/>
                </a:ext>
              </a:extLst>
            </p:cNvPr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551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Timeline</a:t>
            </a:r>
            <a:endParaRPr dirty="0"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091726" y="4080577"/>
            <a:ext cx="2010680" cy="88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Planen, Entscheiden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203631" y="1473721"/>
            <a:ext cx="1784410" cy="522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/>
              <a:t>Realisieren 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205080" y="4096692"/>
            <a:ext cx="2089741" cy="88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/>
              <a:t>Kontrollieren, Auswerten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20568" y="1479182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de-CH" sz="2400" dirty="0"/>
              <a:t>Informieren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338750" y="2770044"/>
            <a:ext cx="1859400" cy="45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rgbClr val="FFFFFF"/>
                </a:solidFill>
              </a:rPr>
              <a:t>ÜK-Start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82451" y="2804639"/>
            <a:ext cx="2219699" cy="442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dirty="0">
                <a:solidFill>
                  <a:srgbClr val="FFFFFF"/>
                </a:solidFill>
              </a:rPr>
              <a:t>Präsentation</a:t>
            </a:r>
            <a:endParaRPr sz="2400" dirty="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  <a:solidFill>
            <a:srgbClr val="5F7D95"/>
          </a:solidFill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  <a:solidFill>
            <a:srgbClr val="5F7D95"/>
          </a:solidFill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  <a:solidFill>
            <a:srgbClr val="5F7D95"/>
          </a:solidFill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7380;p55">
            <a:extLst>
              <a:ext uri="{FF2B5EF4-FFF2-40B4-BE49-F238E27FC236}">
                <a16:creationId xmlns:a16="http://schemas.microsoft.com/office/drawing/2014/main" id="{D3A4F503-8B0B-A1BF-7A3E-ABD98686675C}"/>
              </a:ext>
            </a:extLst>
          </p:cNvPr>
          <p:cNvSpPr/>
          <p:nvPr/>
        </p:nvSpPr>
        <p:spPr>
          <a:xfrm>
            <a:off x="2875487" y="2882236"/>
            <a:ext cx="300943" cy="300144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Informieren</a:t>
            </a:r>
            <a:endParaRPr dirty="0"/>
          </a:p>
        </p:txBody>
      </p:sp>
      <p:sp>
        <p:nvSpPr>
          <p:cNvPr id="606" name="Google Shape;606;p31"/>
          <p:cNvSpPr txBox="1">
            <a:spLocks noGrp="1"/>
          </p:cNvSpPr>
          <p:nvPr>
            <p:ph type="title" idx="4294967295"/>
          </p:nvPr>
        </p:nvSpPr>
        <p:spPr>
          <a:xfrm>
            <a:off x="1392700" y="152897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40%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07" name="Google Shape;607;p31"/>
          <p:cNvSpPr txBox="1">
            <a:spLocks noGrp="1"/>
          </p:cNvSpPr>
          <p:nvPr>
            <p:ph type="title" idx="4294967295"/>
          </p:nvPr>
        </p:nvSpPr>
        <p:spPr>
          <a:xfrm>
            <a:off x="1053750" y="3079638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10%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08" name="Google Shape;608;p31"/>
          <p:cNvSpPr txBox="1">
            <a:spLocks noGrp="1"/>
          </p:cNvSpPr>
          <p:nvPr>
            <p:ph type="ctrTitle" idx="4294967295"/>
          </p:nvPr>
        </p:nvSpPr>
        <p:spPr>
          <a:xfrm>
            <a:off x="154650" y="35911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Andere Webseiten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09" name="Google Shape;609;p31"/>
          <p:cNvSpPr txBox="1">
            <a:spLocks noGrp="1"/>
          </p:cNvSpPr>
          <p:nvPr>
            <p:ph type="title" idx="4294967295"/>
          </p:nvPr>
        </p:nvSpPr>
        <p:spPr>
          <a:xfrm>
            <a:off x="6824075" y="15475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20%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0" name="Google Shape;610;p31"/>
          <p:cNvSpPr txBox="1">
            <a:spLocks noGrp="1"/>
          </p:cNvSpPr>
          <p:nvPr>
            <p:ph type="ctrTitle" idx="4294967295"/>
          </p:nvPr>
        </p:nvSpPr>
        <p:spPr>
          <a:xfrm>
            <a:off x="6824075" y="2059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Foren/ Quora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611" name="Google Shape;611;p31"/>
          <p:cNvSpPr txBox="1">
            <a:spLocks noGrp="1"/>
          </p:cNvSpPr>
          <p:nvPr>
            <p:ph type="title" idx="4294967295"/>
          </p:nvPr>
        </p:nvSpPr>
        <p:spPr>
          <a:xfrm>
            <a:off x="6824075" y="3079638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30%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2" name="Google Shape;612;p31"/>
          <p:cNvSpPr txBox="1">
            <a:spLocks noGrp="1"/>
          </p:cNvSpPr>
          <p:nvPr>
            <p:ph type="ctrTitle" idx="4294967295"/>
          </p:nvPr>
        </p:nvSpPr>
        <p:spPr>
          <a:xfrm>
            <a:off x="6824074" y="3591100"/>
            <a:ext cx="2554703" cy="3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</a:rPr>
              <a:t>Selbstverfasste Notitzen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613" name="Google Shape;613;p3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250" y="1841700"/>
            <a:ext cx="3383499" cy="209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1"/>
          <p:cNvSpPr txBox="1"/>
          <p:nvPr/>
        </p:nvSpPr>
        <p:spPr>
          <a:xfrm>
            <a:off x="311699" y="2074669"/>
            <a:ext cx="2255551" cy="77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Offizielle Dokus</a:t>
            </a:r>
            <a:endParaRPr sz="2400" dirty="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15891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Entscheiden</a:t>
            </a:r>
            <a:endParaRPr dirty="0"/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4614;p48">
            <a:extLst>
              <a:ext uri="{FF2B5EF4-FFF2-40B4-BE49-F238E27FC236}">
                <a16:creationId xmlns:a16="http://schemas.microsoft.com/office/drawing/2014/main" id="{310C13C7-B037-FA39-698C-0E9DAF121407}"/>
              </a:ext>
            </a:extLst>
          </p:cNvPr>
          <p:cNvGrpSpPr/>
          <p:nvPr/>
        </p:nvGrpSpPr>
        <p:grpSpPr>
          <a:xfrm>
            <a:off x="0" y="1798300"/>
            <a:ext cx="11368893" cy="2662876"/>
            <a:chOff x="1247650" y="2075423"/>
            <a:chExt cx="6648477" cy="1557238"/>
          </a:xfrm>
          <a:solidFill>
            <a:srgbClr val="667E92"/>
          </a:solidFill>
        </p:grpSpPr>
        <p:sp>
          <p:nvSpPr>
            <p:cNvPr id="3" name="Google Shape;4615;p48">
              <a:extLst>
                <a:ext uri="{FF2B5EF4-FFF2-40B4-BE49-F238E27FC236}">
                  <a16:creationId xmlns:a16="http://schemas.microsoft.com/office/drawing/2014/main" id="{CAE6C856-9631-9D50-0F33-A20173A43A60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4616;p48">
              <a:extLst>
                <a:ext uri="{FF2B5EF4-FFF2-40B4-BE49-F238E27FC236}">
                  <a16:creationId xmlns:a16="http://schemas.microsoft.com/office/drawing/2014/main" id="{399DE98A-7664-C2DB-C016-1FD598030854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617;p48">
              <a:extLst>
                <a:ext uri="{FF2B5EF4-FFF2-40B4-BE49-F238E27FC236}">
                  <a16:creationId xmlns:a16="http://schemas.microsoft.com/office/drawing/2014/main" id="{3140C4DD-83B0-880C-F92D-84A1447C357D}"/>
                </a:ext>
              </a:extLst>
            </p:cNvPr>
            <p:cNvSpPr/>
            <p:nvPr/>
          </p:nvSpPr>
          <p:spPr>
            <a:xfrm>
              <a:off x="1601478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618;p48">
              <a:extLst>
                <a:ext uri="{FF2B5EF4-FFF2-40B4-BE49-F238E27FC236}">
                  <a16:creationId xmlns:a16="http://schemas.microsoft.com/office/drawing/2014/main" id="{E1F918E7-C224-467F-0821-BCC7DA10F220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19;p48">
              <a:extLst>
                <a:ext uri="{FF2B5EF4-FFF2-40B4-BE49-F238E27FC236}">
                  <a16:creationId xmlns:a16="http://schemas.microsoft.com/office/drawing/2014/main" id="{14489588-842C-F93C-D9C9-99A805593157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20;p48">
              <a:extLst>
                <a:ext uri="{FF2B5EF4-FFF2-40B4-BE49-F238E27FC236}">
                  <a16:creationId xmlns:a16="http://schemas.microsoft.com/office/drawing/2014/main" id="{04588790-A2EC-78E9-1182-A3011920B673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grpFill/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1"/>
          <p:cNvSpPr txBox="1">
            <a:spLocks noGrp="1"/>
          </p:cNvSpPr>
          <p:nvPr>
            <p:ph type="ctrTitle" idx="4294967295"/>
          </p:nvPr>
        </p:nvSpPr>
        <p:spPr>
          <a:xfrm>
            <a:off x="971890" y="2171475"/>
            <a:ext cx="896481" cy="55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000" dirty="0">
                <a:solidFill>
                  <a:schemeClr val="bg1"/>
                </a:solidFill>
              </a:rPr>
              <a:t>ERP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9" name="Google Shape;610;p31">
            <a:extLst>
              <a:ext uri="{FF2B5EF4-FFF2-40B4-BE49-F238E27FC236}">
                <a16:creationId xmlns:a16="http://schemas.microsoft.com/office/drawing/2014/main" id="{CA7547FC-55F6-5E03-81E7-B85E6924177F}"/>
              </a:ext>
            </a:extLst>
          </p:cNvPr>
          <p:cNvSpPr txBox="1">
            <a:spLocks/>
          </p:cNvSpPr>
          <p:nvPr/>
        </p:nvSpPr>
        <p:spPr>
          <a:xfrm>
            <a:off x="2847692" y="3131473"/>
            <a:ext cx="1412879" cy="102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CH" sz="300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de-CH" sz="3000" dirty="0">
                <a:solidFill>
                  <a:schemeClr val="bg1"/>
                </a:solidFill>
              </a:rPr>
              <a:t>Modell</a:t>
            </a:r>
          </a:p>
        </p:txBody>
      </p:sp>
      <p:sp>
        <p:nvSpPr>
          <p:cNvPr id="10" name="Google Shape;610;p31">
            <a:extLst>
              <a:ext uri="{FF2B5EF4-FFF2-40B4-BE49-F238E27FC236}">
                <a16:creationId xmlns:a16="http://schemas.microsoft.com/office/drawing/2014/main" id="{33E0FA2C-60C1-7234-B48A-1B9E164FBC2B}"/>
              </a:ext>
            </a:extLst>
          </p:cNvPr>
          <p:cNvSpPr txBox="1">
            <a:spLocks/>
          </p:cNvSpPr>
          <p:nvPr/>
        </p:nvSpPr>
        <p:spPr>
          <a:xfrm>
            <a:off x="5049322" y="1709423"/>
            <a:ext cx="1315858" cy="141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CH" sz="3000" dirty="0">
                <a:solidFill>
                  <a:schemeClr val="bg1"/>
                </a:solidFill>
              </a:rPr>
              <a:t>Saas, PaaS etc.</a:t>
            </a:r>
          </a:p>
        </p:txBody>
      </p:sp>
      <p:sp>
        <p:nvSpPr>
          <p:cNvPr id="11" name="Google Shape;610;p31">
            <a:extLst>
              <a:ext uri="{FF2B5EF4-FFF2-40B4-BE49-F238E27FC236}">
                <a16:creationId xmlns:a16="http://schemas.microsoft.com/office/drawing/2014/main" id="{6A90B7C0-D6EA-2582-D31B-3BFADBDD5C78}"/>
              </a:ext>
            </a:extLst>
          </p:cNvPr>
          <p:cNvSpPr txBox="1">
            <a:spLocks/>
          </p:cNvSpPr>
          <p:nvPr/>
        </p:nvSpPr>
        <p:spPr>
          <a:xfrm>
            <a:off x="7159112" y="3210240"/>
            <a:ext cx="1394950" cy="1086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CH" sz="3000" dirty="0" err="1">
                <a:solidFill>
                  <a:schemeClr val="bg1"/>
                </a:solidFill>
              </a:rPr>
              <a:t>Odoo</a:t>
            </a:r>
            <a:endParaRPr lang="de-CH" sz="3000" dirty="0">
              <a:solidFill>
                <a:schemeClr val="bg1"/>
              </a:solidFill>
            </a:endParaRPr>
          </a:p>
          <a:p>
            <a:pPr algn="ctr"/>
            <a:r>
              <a:rPr lang="de-CH" sz="3000" dirty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18195202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Bildschirmpräsentation (16:9)</PresentationFormat>
  <Paragraphs>141</Paragraphs>
  <Slides>37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Roboto Black</vt:lpstr>
      <vt:lpstr>Bree Serif</vt:lpstr>
      <vt:lpstr>Roboto Light</vt:lpstr>
      <vt:lpstr>Didact Gothic</vt:lpstr>
      <vt:lpstr>Roboto Mono Thin</vt:lpstr>
      <vt:lpstr>WEB PROPOSAL</vt:lpstr>
      <vt:lpstr>M210 Campingplatz</vt:lpstr>
      <vt:lpstr>Inhalt</vt:lpstr>
      <vt:lpstr>Aufgabe</vt:lpstr>
      <vt:lpstr>Ausgangslage</vt:lpstr>
      <vt:lpstr>Anforderungen</vt:lpstr>
      <vt:lpstr>Planung</vt:lpstr>
      <vt:lpstr>Timeline</vt:lpstr>
      <vt:lpstr>Informieren</vt:lpstr>
      <vt:lpstr>Entscheiden</vt:lpstr>
      <vt:lpstr>ERP</vt:lpstr>
      <vt:lpstr>NetSuite</vt:lpstr>
      <vt:lpstr>SAP</vt:lpstr>
      <vt:lpstr>Dynamics 365</vt:lpstr>
      <vt:lpstr>Odoo</vt:lpstr>
      <vt:lpstr>Mehr zu Odoo</vt:lpstr>
      <vt:lpstr>Odoo Apps</vt:lpstr>
      <vt:lpstr>Odoo Vermietungssoftware</vt:lpstr>
      <vt:lpstr>Cloud</vt:lpstr>
      <vt:lpstr>Cloud Modell</vt:lpstr>
      <vt:lpstr>SaaS</vt:lpstr>
      <vt:lpstr>Wieso SaaS</vt:lpstr>
      <vt:lpstr>Was übernimmt Odoo?</vt:lpstr>
      <vt:lpstr>Nachteile dieser Lösung</vt:lpstr>
      <vt:lpstr>App</vt:lpstr>
      <vt:lpstr>Aufbau</vt:lpstr>
      <vt:lpstr>Produkte erstellen</vt:lpstr>
      <vt:lpstr>Vermietungen Erstellen</vt:lpstr>
      <vt:lpstr>Kalenderübersicht</vt:lpstr>
      <vt:lpstr>Rechnungen</vt:lpstr>
      <vt:lpstr>Anmeldeseite</vt:lpstr>
      <vt:lpstr>Kunden-Dashboard</vt:lpstr>
      <vt:lpstr>Verkaufsanträge</vt:lpstr>
      <vt:lpstr>Verschiedene Benutzer</vt:lpstr>
      <vt:lpstr>Reflexion</vt:lpstr>
      <vt:lpstr>Gut gelaufen</vt:lpstr>
      <vt:lpstr>Potential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M210 Campingplatz</dc:title>
  <cp:lastModifiedBy>Altherr Deen Daniel GBS-INA1b_2021</cp:lastModifiedBy>
  <cp:revision>187</cp:revision>
  <dcterms:modified xsi:type="dcterms:W3CDTF">2023-06-26T11:47:01Z</dcterms:modified>
</cp:coreProperties>
</file>